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46"/>
  </p:notesMasterIdLst>
  <p:sldIdLst>
    <p:sldId id="256" r:id="rId2"/>
    <p:sldId id="267" r:id="rId3"/>
    <p:sldId id="340" r:id="rId4"/>
    <p:sldId id="270" r:id="rId5"/>
    <p:sldId id="341" r:id="rId6"/>
    <p:sldId id="342" r:id="rId7"/>
    <p:sldId id="277" r:id="rId8"/>
    <p:sldId id="343" r:id="rId9"/>
    <p:sldId id="344" r:id="rId10"/>
    <p:sldId id="283" r:id="rId11"/>
    <p:sldId id="345" r:id="rId12"/>
    <p:sldId id="346" r:id="rId13"/>
    <p:sldId id="347" r:id="rId14"/>
    <p:sldId id="348" r:id="rId15"/>
    <p:sldId id="349" r:id="rId16"/>
    <p:sldId id="350" r:id="rId17"/>
    <p:sldId id="351" r:id="rId18"/>
    <p:sldId id="352" r:id="rId19"/>
    <p:sldId id="353" r:id="rId20"/>
    <p:sldId id="354" r:id="rId21"/>
    <p:sldId id="363" r:id="rId22"/>
    <p:sldId id="365" r:id="rId23"/>
    <p:sldId id="364" r:id="rId24"/>
    <p:sldId id="359" r:id="rId25"/>
    <p:sldId id="360" r:id="rId26"/>
    <p:sldId id="361" r:id="rId27"/>
    <p:sldId id="362" r:id="rId28"/>
    <p:sldId id="366" r:id="rId29"/>
    <p:sldId id="367" r:id="rId30"/>
    <p:sldId id="369" r:id="rId31"/>
    <p:sldId id="370" r:id="rId32"/>
    <p:sldId id="372" r:id="rId33"/>
    <p:sldId id="373" r:id="rId34"/>
    <p:sldId id="374" r:id="rId35"/>
    <p:sldId id="375" r:id="rId36"/>
    <p:sldId id="376" r:id="rId37"/>
    <p:sldId id="377" r:id="rId38"/>
    <p:sldId id="378" r:id="rId39"/>
    <p:sldId id="380" r:id="rId40"/>
    <p:sldId id="381" r:id="rId41"/>
    <p:sldId id="382" r:id="rId42"/>
    <p:sldId id="383" r:id="rId43"/>
    <p:sldId id="379" r:id="rId44"/>
    <p:sldId id="384" r:id="rId45"/>
  </p:sldIdLst>
  <p:sldSz cx="9144000" cy="5143500" type="screen16x9"/>
  <p:notesSz cx="6858000" cy="9144000"/>
  <p:embeddedFontLst>
    <p:embeddedFont>
      <p:font typeface="Barlow" panose="00000500000000000000" pitchFamily="2" charset="0"/>
      <p:regular r:id="rId47"/>
      <p:bold r:id="rId48"/>
      <p:italic r:id="rId49"/>
      <p:boldItalic r:id="rId50"/>
    </p:embeddedFont>
    <p:embeddedFont>
      <p:font typeface="Kulim Park" panose="020B0604020202020204" charset="0"/>
      <p:regular r:id="rId51"/>
      <p:bold r:id="rId52"/>
      <p:italic r:id="rId53"/>
      <p:boldItalic r:id="rId54"/>
    </p:embeddedFont>
    <p:embeddedFont>
      <p:font typeface="Kulim Park SemiBold" panose="020B0604020202020204" charset="0"/>
      <p:regular r:id="rId55"/>
      <p:bold r:id="rId56"/>
      <p:italic r:id="rId57"/>
      <p:boldItalic r:id="rId58"/>
    </p:embeddedFont>
    <p:embeddedFont>
      <p:font typeface="Manrope" panose="020B0604020202020204" charset="0"/>
      <p:regular r:id="rId59"/>
      <p:bold r:id="rId60"/>
    </p:embeddedFont>
    <p:embeddedFont>
      <p:font typeface="Roboto" panose="02000000000000000000" pitchFamily="2"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AD169E0-929F-4A55-8FA5-26AC368AED2B}">
  <a:tblStyle styleId="{AAD169E0-929F-4A55-8FA5-26AC368AED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341ED35-F635-476C-8BE0-C94C1233E2F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8" d="100"/>
          <a:sy n="118" d="100"/>
        </p:scale>
        <p:origin x="750" y="5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340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9647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7875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598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047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076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532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0513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5426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24dc3920d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24dc3920d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5040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3220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62624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81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9758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8229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758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23898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6707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001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8963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843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903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1728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37519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343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638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46323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3889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0595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607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86140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978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74536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ead6129809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ead6129809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01154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2163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4dc3920de_0_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4dc3920de_0_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955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24dc3920de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24dc3920de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124dc3920de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124dc3920de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122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24dc3920de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24dc3920d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77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813319">
            <a:off x="-1616877"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649785" flipH="1">
            <a:off x="6475477"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125387"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8823147">
            <a:off x="-2265377"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536238" y="-142500"/>
            <a:ext cx="4935815" cy="3769836"/>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49785">
            <a:off x="716152"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244193">
            <a:off x="4086917" y="-777268"/>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rot="-9555807">
            <a:off x="-6119383"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723150" y="1494200"/>
            <a:ext cx="7697700" cy="1598100"/>
          </a:xfrm>
          <a:prstGeom prst="rect">
            <a:avLst/>
          </a:prstGeom>
        </p:spPr>
        <p:txBody>
          <a:bodyPr spcFirstLastPara="1" wrap="square" lIns="91425" tIns="91425" rIns="91425" bIns="91425" anchor="ctr" anchorCtr="0">
            <a:noAutofit/>
          </a:bodyPr>
          <a:lstStyle>
            <a:lvl1pPr lvl="0" rtl="0">
              <a:lnSpc>
                <a:spcPct val="90000"/>
              </a:lnSpc>
              <a:spcBef>
                <a:spcPts val="0"/>
              </a:spcBef>
              <a:spcAft>
                <a:spcPts val="0"/>
              </a:spcAft>
              <a:buSzPts val="5200"/>
              <a:buNone/>
              <a:defRPr sz="6600">
                <a:latin typeface="Kulim Park SemiBold"/>
                <a:ea typeface="Kulim Park SemiBold"/>
                <a:cs typeface="Kulim Park SemiBold"/>
                <a:sym typeface="Kulim Park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8" name="Google Shape;18;p2"/>
          <p:cNvSpPr txBox="1">
            <a:spLocks noGrp="1"/>
          </p:cNvSpPr>
          <p:nvPr>
            <p:ph type="subTitle" idx="1"/>
          </p:nvPr>
        </p:nvSpPr>
        <p:spPr>
          <a:xfrm>
            <a:off x="1962550" y="3100575"/>
            <a:ext cx="5218500" cy="5487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atin typeface="Manrope"/>
                <a:ea typeface="Manrope"/>
                <a:cs typeface="Manrope"/>
                <a:sym typeface="Manrop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36">
    <p:spTree>
      <p:nvGrpSpPr>
        <p:cNvPr id="1" name="Shape 526"/>
        <p:cNvGrpSpPr/>
        <p:nvPr/>
      </p:nvGrpSpPr>
      <p:grpSpPr>
        <a:xfrm>
          <a:off x="0" y="0"/>
          <a:ext cx="0" cy="0"/>
          <a:chOff x="0" y="0"/>
          <a:chExt cx="0" cy="0"/>
        </a:xfrm>
      </p:grpSpPr>
      <p:sp>
        <p:nvSpPr>
          <p:cNvPr id="527" name="Google Shape;527;p50"/>
          <p:cNvSpPr/>
          <p:nvPr/>
        </p:nvSpPr>
        <p:spPr>
          <a:xfrm rot="813319">
            <a:off x="-1121291" y="-342427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0"/>
          <p:cNvSpPr/>
          <p:nvPr/>
        </p:nvSpPr>
        <p:spPr>
          <a:xfrm rot="-649785" flipH="1">
            <a:off x="6971064" y="-7384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0"/>
          <p:cNvSpPr/>
          <p:nvPr/>
        </p:nvSpPr>
        <p:spPr>
          <a:xfrm>
            <a:off x="1620973" y="2238100"/>
            <a:ext cx="7471673" cy="477180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0"/>
          <p:cNvSpPr/>
          <p:nvPr/>
        </p:nvSpPr>
        <p:spPr>
          <a:xfrm rot="8823147">
            <a:off x="-2081090" y="2808773"/>
            <a:ext cx="5990392" cy="5613180"/>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0"/>
          <p:cNvSpPr/>
          <p:nvPr/>
        </p:nvSpPr>
        <p:spPr>
          <a:xfrm rot="-8100000">
            <a:off x="7300672" y="494176"/>
            <a:ext cx="4935837" cy="3769884"/>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0"/>
          <p:cNvSpPr/>
          <p:nvPr/>
        </p:nvSpPr>
        <p:spPr>
          <a:xfrm rot="649785">
            <a:off x="1211739" y="4401125"/>
            <a:ext cx="4558897" cy="1365861"/>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rgbClr val="AC9078">
              <a:alpha val="12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rot="2128845">
            <a:off x="3591964" y="-1767729"/>
            <a:ext cx="7826192" cy="287789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rot="-9555807">
            <a:off x="-5772621" y="2297294"/>
            <a:ext cx="7826096" cy="287785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37">
    <p:spTree>
      <p:nvGrpSpPr>
        <p:cNvPr id="1" name="Shape 535"/>
        <p:cNvGrpSpPr/>
        <p:nvPr/>
      </p:nvGrpSpPr>
      <p:grpSpPr>
        <a:xfrm>
          <a:off x="0" y="0"/>
          <a:ext cx="0" cy="0"/>
          <a:chOff x="0" y="0"/>
          <a:chExt cx="0" cy="0"/>
        </a:xfrm>
      </p:grpSpPr>
      <p:sp>
        <p:nvSpPr>
          <p:cNvPr id="536" name="Google Shape;536;p51"/>
          <p:cNvSpPr/>
          <p:nvPr/>
        </p:nvSpPr>
        <p:spPr>
          <a:xfrm rot="-7405535" flipH="1">
            <a:off x="-3234670" y="-3952493"/>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1"/>
          <p:cNvSpPr/>
          <p:nvPr/>
        </p:nvSpPr>
        <p:spPr>
          <a:xfrm rot="10800000">
            <a:off x="-4386762" y="886054"/>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1"/>
          <p:cNvSpPr/>
          <p:nvPr/>
        </p:nvSpPr>
        <p:spPr>
          <a:xfrm rot="-6847906">
            <a:off x="-4259206" y="2193197"/>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1"/>
          <p:cNvSpPr/>
          <p:nvPr/>
        </p:nvSpPr>
        <p:spPr>
          <a:xfrm rot="10150240" flipH="1">
            <a:off x="-3503869" y="4261834"/>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1"/>
          <p:cNvSpPr/>
          <p:nvPr/>
        </p:nvSpPr>
        <p:spPr>
          <a:xfrm rot="-9986681">
            <a:off x="4621400" y="2424119"/>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1"/>
          <p:cNvSpPr/>
          <p:nvPr/>
        </p:nvSpPr>
        <p:spPr>
          <a:xfrm rot="514397">
            <a:off x="5775901" y="-3485758"/>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1"/>
          <p:cNvSpPr/>
          <p:nvPr/>
        </p:nvSpPr>
        <p:spPr>
          <a:xfrm rot="3373645">
            <a:off x="6277252" y="102828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
        <p:cNvGrpSpPr/>
        <p:nvPr/>
      </p:nvGrpSpPr>
      <p:grpSpPr>
        <a:xfrm>
          <a:off x="0" y="0"/>
          <a:ext cx="0" cy="0"/>
          <a:chOff x="0" y="0"/>
          <a:chExt cx="0" cy="0"/>
        </a:xfrm>
      </p:grpSpPr>
      <p:sp>
        <p:nvSpPr>
          <p:cNvPr id="30" name="Google Shape;30;p4"/>
          <p:cNvSpPr/>
          <p:nvPr/>
        </p:nvSpPr>
        <p:spPr>
          <a:xfrm rot="813319">
            <a:off x="-704002" y="2342077"/>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rot="-5553048">
            <a:off x="-3421688" y="1600648"/>
            <a:ext cx="5990367" cy="5613156"/>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rgbClr val="AC9078">
              <a:alpha val="72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rot="-1460553" flipH="1">
            <a:off x="6702382" y="-661835"/>
            <a:ext cx="7471555" cy="4771732"/>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3657786">
            <a:off x="7243056" y="893138"/>
            <a:ext cx="4558957" cy="1365879"/>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rot="3624623">
            <a:off x="5761668" y="608449"/>
            <a:ext cx="7826028" cy="2877832"/>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title"/>
          </p:nvPr>
        </p:nvSpPr>
        <p:spPr>
          <a:xfrm>
            <a:off x="720000" y="437700"/>
            <a:ext cx="77028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 name="Google Shape;36;p4"/>
          <p:cNvSpPr txBox="1">
            <a:spLocks noGrp="1"/>
          </p:cNvSpPr>
          <p:nvPr>
            <p:ph type="body" idx="1"/>
          </p:nvPr>
        </p:nvSpPr>
        <p:spPr>
          <a:xfrm>
            <a:off x="720000" y="1095450"/>
            <a:ext cx="7702800" cy="3610800"/>
          </a:xfrm>
          <a:prstGeom prst="rect">
            <a:avLst/>
          </a:prstGeom>
          <a:noFill/>
          <a:ln>
            <a:noFill/>
          </a:ln>
        </p:spPr>
        <p:txBody>
          <a:bodyPr spcFirstLastPara="1" wrap="square" lIns="91425" tIns="91425" rIns="91425" bIns="91425" anchor="b" anchorCtr="0">
            <a:noAutofit/>
          </a:bodyPr>
          <a:lstStyle>
            <a:lvl1pPr marL="457200" lvl="0" indent="-330200" rtl="0">
              <a:lnSpc>
                <a:spcPct val="100000"/>
              </a:lnSpc>
              <a:spcBef>
                <a:spcPts val="0"/>
              </a:spcBef>
              <a:spcAft>
                <a:spcPts val="0"/>
              </a:spcAft>
              <a:buSzPts val="1600"/>
              <a:buChar char="●"/>
              <a:defRPr sz="1250">
                <a:latin typeface="Manrope"/>
                <a:ea typeface="Manrope"/>
                <a:cs typeface="Manrope"/>
                <a:sym typeface="Manrope"/>
              </a:defRPr>
            </a:lvl1pPr>
            <a:lvl2pPr marL="914400" lvl="1" indent="-330200" rtl="0">
              <a:lnSpc>
                <a:spcPct val="100000"/>
              </a:lnSpc>
              <a:spcBef>
                <a:spcPts val="0"/>
              </a:spcBef>
              <a:spcAft>
                <a:spcPts val="0"/>
              </a:spcAft>
              <a:buSzPts val="1600"/>
              <a:buChar char="○"/>
              <a:defRPr/>
            </a:lvl2pPr>
            <a:lvl3pPr marL="1371600" lvl="2" indent="-330200" rtl="0">
              <a:lnSpc>
                <a:spcPct val="100000"/>
              </a:lnSpc>
              <a:spcBef>
                <a:spcPts val="0"/>
              </a:spcBef>
              <a:spcAft>
                <a:spcPts val="0"/>
              </a:spcAft>
              <a:buSzPts val="1600"/>
              <a:buChar char="■"/>
              <a:defRPr/>
            </a:lvl3pPr>
            <a:lvl4pPr marL="1828800" lvl="3" indent="-330200" rtl="0">
              <a:lnSpc>
                <a:spcPct val="100000"/>
              </a:lnSpc>
              <a:spcBef>
                <a:spcPts val="0"/>
              </a:spcBef>
              <a:spcAft>
                <a:spcPts val="0"/>
              </a:spcAft>
              <a:buSzPts val="1600"/>
              <a:buChar char="●"/>
              <a:defRPr/>
            </a:lvl4pPr>
            <a:lvl5pPr marL="2286000" lvl="4" indent="-330200" rtl="0">
              <a:lnSpc>
                <a:spcPct val="100000"/>
              </a:lnSpc>
              <a:spcBef>
                <a:spcPts val="0"/>
              </a:spcBef>
              <a:spcAft>
                <a:spcPts val="0"/>
              </a:spcAft>
              <a:buSzPts val="1600"/>
              <a:buChar char="○"/>
              <a:defRPr/>
            </a:lvl5pPr>
            <a:lvl6pPr marL="2743200" lvl="5" indent="-330200" rtl="0">
              <a:lnSpc>
                <a:spcPct val="100000"/>
              </a:lnSpc>
              <a:spcBef>
                <a:spcPts val="0"/>
              </a:spcBef>
              <a:spcAft>
                <a:spcPts val="0"/>
              </a:spcAft>
              <a:buSzPts val="1600"/>
              <a:buChar char="■"/>
              <a:defRPr/>
            </a:lvl6pPr>
            <a:lvl7pPr marL="3200400" lvl="6" indent="-330200" rtl="0">
              <a:lnSpc>
                <a:spcPct val="100000"/>
              </a:lnSpc>
              <a:spcBef>
                <a:spcPts val="0"/>
              </a:spcBef>
              <a:spcAft>
                <a:spcPts val="0"/>
              </a:spcAft>
              <a:buSzPts val="1600"/>
              <a:buChar char="●"/>
              <a:defRPr/>
            </a:lvl7pPr>
            <a:lvl8pPr marL="3657600" lvl="7" indent="-330200" rtl="0">
              <a:lnSpc>
                <a:spcPct val="100000"/>
              </a:lnSpc>
              <a:spcBef>
                <a:spcPts val="0"/>
              </a:spcBef>
              <a:spcAft>
                <a:spcPts val="0"/>
              </a:spcAft>
              <a:buSzPts val="1600"/>
              <a:buChar char="○"/>
              <a:defRPr/>
            </a:lvl8pPr>
            <a:lvl9pPr marL="4114800" lvl="8" indent="-330200" rtl="0">
              <a:lnSpc>
                <a:spcPct val="100000"/>
              </a:lnSpc>
              <a:spcBef>
                <a:spcPts val="0"/>
              </a:spcBef>
              <a:spcAft>
                <a:spcPts val="0"/>
              </a:spcAft>
              <a:buSzPts val="16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6"/>
          <p:cNvSpPr/>
          <p:nvPr/>
        </p:nvSpPr>
        <p:spPr>
          <a:xfrm rot="3394465" flipH="1">
            <a:off x="3077084" y="34332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5867027" y="-12434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3952094">
            <a:off x="4978836" y="-32116"/>
            <a:ext cx="7826127" cy="287786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649760" flipH="1">
            <a:off x="7075142" y="-713258"/>
            <a:ext cx="4974484" cy="1490372"/>
          </a:xfrm>
          <a:custGeom>
            <a:avLst/>
            <a:gdLst/>
            <a:ahLst/>
            <a:cxnLst/>
            <a:rect l="l" t="t" r="r" b="b"/>
            <a:pathLst>
              <a:path w="49165" h="14730" extrusionOk="0">
                <a:moveTo>
                  <a:pt x="10042" y="1"/>
                </a:moveTo>
                <a:cubicBezTo>
                  <a:pt x="7738" y="1"/>
                  <a:pt x="5495" y="326"/>
                  <a:pt x="4009" y="1712"/>
                </a:cubicBezTo>
                <a:cubicBezTo>
                  <a:pt x="1833" y="3743"/>
                  <a:pt x="1312" y="7198"/>
                  <a:pt x="759" y="9976"/>
                </a:cubicBezTo>
                <a:cubicBezTo>
                  <a:pt x="1" y="13802"/>
                  <a:pt x="5815" y="14642"/>
                  <a:pt x="11014" y="14723"/>
                </a:cubicBezTo>
                <a:cubicBezTo>
                  <a:pt x="11312" y="14728"/>
                  <a:pt x="11609" y="14730"/>
                  <a:pt x="11901" y="14730"/>
                </a:cubicBezTo>
                <a:cubicBezTo>
                  <a:pt x="14717" y="14730"/>
                  <a:pt x="17219" y="14537"/>
                  <a:pt x="18198" y="14531"/>
                </a:cubicBezTo>
                <a:cubicBezTo>
                  <a:pt x="20643" y="14515"/>
                  <a:pt x="23088" y="14508"/>
                  <a:pt x="25533" y="14508"/>
                </a:cubicBezTo>
                <a:cubicBezTo>
                  <a:pt x="31860" y="14508"/>
                  <a:pt x="38186" y="14553"/>
                  <a:pt x="44512" y="14593"/>
                </a:cubicBezTo>
                <a:cubicBezTo>
                  <a:pt x="44551" y="14593"/>
                  <a:pt x="44589" y="14594"/>
                  <a:pt x="44628" y="14594"/>
                </a:cubicBezTo>
                <a:cubicBezTo>
                  <a:pt x="45065" y="14594"/>
                  <a:pt x="45520" y="14568"/>
                  <a:pt x="45879" y="14323"/>
                </a:cubicBezTo>
                <a:cubicBezTo>
                  <a:pt x="46214" y="14095"/>
                  <a:pt x="46403" y="13708"/>
                  <a:pt x="46569" y="13337"/>
                </a:cubicBezTo>
                <a:cubicBezTo>
                  <a:pt x="47681" y="10865"/>
                  <a:pt x="49165" y="7692"/>
                  <a:pt x="48504" y="4911"/>
                </a:cubicBezTo>
                <a:cubicBezTo>
                  <a:pt x="47559" y="915"/>
                  <a:pt x="42091" y="691"/>
                  <a:pt x="37832" y="691"/>
                </a:cubicBezTo>
                <a:cubicBezTo>
                  <a:pt x="37295" y="691"/>
                  <a:pt x="36777" y="694"/>
                  <a:pt x="36289" y="694"/>
                </a:cubicBezTo>
                <a:cubicBezTo>
                  <a:pt x="35639" y="694"/>
                  <a:pt x="35044" y="688"/>
                  <a:pt x="34531" y="658"/>
                </a:cubicBezTo>
                <a:cubicBezTo>
                  <a:pt x="29340" y="361"/>
                  <a:pt x="24149" y="242"/>
                  <a:pt x="18952" y="242"/>
                </a:cubicBezTo>
                <a:cubicBezTo>
                  <a:pt x="17950" y="242"/>
                  <a:pt x="16949" y="246"/>
                  <a:pt x="15946" y="255"/>
                </a:cubicBezTo>
                <a:cubicBezTo>
                  <a:pt x="15904" y="255"/>
                  <a:pt x="15862" y="255"/>
                  <a:pt x="15819" y="255"/>
                </a:cubicBezTo>
                <a:cubicBezTo>
                  <a:pt x="14168" y="255"/>
                  <a:pt x="12081" y="1"/>
                  <a:pt x="10042" y="1"/>
                </a:cubicBezTo>
                <a:close/>
              </a:path>
            </a:pathLst>
          </a:custGeom>
          <a:solidFill>
            <a:schemeClr val="accent3">
              <a:alpha val="3464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p:nvPr/>
        </p:nvSpPr>
        <p:spPr>
          <a:xfrm rot="813319">
            <a:off x="-2477752" y="-30743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6"/>
          <p:cNvSpPr/>
          <p:nvPr/>
        </p:nvSpPr>
        <p:spPr>
          <a:xfrm rot="-10285603">
            <a:off x="-4701904" y="3752842"/>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rot="-7426355">
            <a:off x="-5557542" y="1132830"/>
            <a:ext cx="7826046" cy="287783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title"/>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0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CUSTOM_20">
    <p:spTree>
      <p:nvGrpSpPr>
        <p:cNvPr id="1" name="Shape 101"/>
        <p:cNvGrpSpPr/>
        <p:nvPr/>
      </p:nvGrpSpPr>
      <p:grpSpPr>
        <a:xfrm>
          <a:off x="0" y="0"/>
          <a:ext cx="0" cy="0"/>
          <a:chOff x="0" y="0"/>
          <a:chExt cx="0" cy="0"/>
        </a:xfrm>
      </p:grpSpPr>
      <p:sp>
        <p:nvSpPr>
          <p:cNvPr id="102" name="Google Shape;102;p13"/>
          <p:cNvSpPr/>
          <p:nvPr/>
        </p:nvSpPr>
        <p:spPr>
          <a:xfrm rot="-514371" flipH="1">
            <a:off x="4546199" y="581678"/>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rot="10800000">
            <a:off x="6590028" y="-183052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3"/>
          <p:cNvSpPr/>
          <p:nvPr/>
        </p:nvSpPr>
        <p:spPr>
          <a:xfrm rot="1051413">
            <a:off x="5372927" y="-597860"/>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rot="6697654">
            <a:off x="-3373442" y="-4867145"/>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3"/>
          <p:cNvSpPr/>
          <p:nvPr/>
        </p:nvSpPr>
        <p:spPr>
          <a:xfrm rot="9986681" flipH="1">
            <a:off x="-4180552" y="104304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3"/>
          <p:cNvSpPr txBox="1">
            <a:spLocks noGrp="1"/>
          </p:cNvSpPr>
          <p:nvPr>
            <p:ph type="title"/>
          </p:nvPr>
        </p:nvSpPr>
        <p:spPr>
          <a:xfrm>
            <a:off x="3394963" y="1596925"/>
            <a:ext cx="3855600" cy="16101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8" name="Google Shape;108;p13"/>
          <p:cNvSpPr txBox="1">
            <a:spLocks noGrp="1"/>
          </p:cNvSpPr>
          <p:nvPr>
            <p:ph type="title" idx="2" hasCustomPrompt="1"/>
          </p:nvPr>
        </p:nvSpPr>
        <p:spPr>
          <a:xfrm>
            <a:off x="1893438" y="1677639"/>
            <a:ext cx="1498200" cy="11235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6000"/>
              <a:buNone/>
              <a:defRPr sz="7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9" name="Google Shape;109;p13"/>
          <p:cNvSpPr txBox="1">
            <a:spLocks noGrp="1"/>
          </p:cNvSpPr>
          <p:nvPr>
            <p:ph type="subTitle" idx="1"/>
          </p:nvPr>
        </p:nvSpPr>
        <p:spPr>
          <a:xfrm>
            <a:off x="3394963" y="3246489"/>
            <a:ext cx="2752500" cy="719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10" name="Google Shape;110;p13"/>
          <p:cNvSpPr/>
          <p:nvPr/>
        </p:nvSpPr>
        <p:spPr>
          <a:xfrm rot="10800000" flipH="1">
            <a:off x="779327" y="3478782"/>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2">
  <p:cSld name="CUSTOM_34">
    <p:spTree>
      <p:nvGrpSpPr>
        <p:cNvPr id="1" name="Shape 330"/>
        <p:cNvGrpSpPr/>
        <p:nvPr/>
      </p:nvGrpSpPr>
      <p:grpSpPr>
        <a:xfrm>
          <a:off x="0" y="0"/>
          <a:ext cx="0" cy="0"/>
          <a:chOff x="0" y="0"/>
          <a:chExt cx="0" cy="0"/>
        </a:xfrm>
      </p:grpSpPr>
      <p:sp>
        <p:nvSpPr>
          <p:cNvPr id="331" name="Google Shape;331;p36"/>
          <p:cNvSpPr txBox="1">
            <a:spLocks noGrp="1"/>
          </p:cNvSpPr>
          <p:nvPr>
            <p:ph type="title"/>
          </p:nvPr>
        </p:nvSpPr>
        <p:spPr>
          <a:xfrm>
            <a:off x="2077025" y="1518376"/>
            <a:ext cx="18150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2" name="Google Shape;332;p36"/>
          <p:cNvSpPr txBox="1">
            <a:spLocks noGrp="1"/>
          </p:cNvSpPr>
          <p:nvPr>
            <p:ph type="subTitle" idx="1"/>
          </p:nvPr>
        </p:nvSpPr>
        <p:spPr>
          <a:xfrm>
            <a:off x="2077175" y="2063201"/>
            <a:ext cx="5909100" cy="4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3" name="Google Shape;333;p36"/>
          <p:cNvSpPr txBox="1">
            <a:spLocks noGrp="1"/>
          </p:cNvSpPr>
          <p:nvPr>
            <p:ph type="title" idx="2"/>
          </p:nvPr>
        </p:nvSpPr>
        <p:spPr>
          <a:xfrm>
            <a:off x="2077027" y="2577126"/>
            <a:ext cx="18150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34" name="Google Shape;334;p36"/>
          <p:cNvSpPr txBox="1">
            <a:spLocks noGrp="1"/>
          </p:cNvSpPr>
          <p:nvPr>
            <p:ph type="subTitle" idx="3"/>
          </p:nvPr>
        </p:nvSpPr>
        <p:spPr>
          <a:xfrm>
            <a:off x="2077350" y="3121951"/>
            <a:ext cx="5908800" cy="4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335" name="Google Shape;335;p36"/>
          <p:cNvSpPr txBox="1">
            <a:spLocks noGrp="1"/>
          </p:cNvSpPr>
          <p:nvPr>
            <p:ph type="title" idx="4"/>
          </p:nvPr>
        </p:nvSpPr>
        <p:spPr>
          <a:xfrm>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6" name="Google Shape;336;p36"/>
          <p:cNvSpPr/>
          <p:nvPr/>
        </p:nvSpPr>
        <p:spPr>
          <a:xfrm rot="10285629" flipH="1">
            <a:off x="-6531342" y="-2121798"/>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p:nvPr/>
        </p:nvSpPr>
        <p:spPr>
          <a:xfrm>
            <a:off x="-4516430" y="1004988"/>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6"/>
          <p:cNvSpPr/>
          <p:nvPr/>
        </p:nvSpPr>
        <p:spPr>
          <a:xfrm rot="-2839443" flipH="1">
            <a:off x="877472" y="3220259"/>
            <a:ext cx="6402141" cy="5689181"/>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6"/>
          <p:cNvSpPr/>
          <p:nvPr/>
        </p:nvSpPr>
        <p:spPr>
          <a:xfrm rot="-10305679" flipH="1">
            <a:off x="6411091" y="301976"/>
            <a:ext cx="7310080" cy="6849767"/>
          </a:xfrm>
          <a:custGeom>
            <a:avLst/>
            <a:gdLst/>
            <a:ahLst/>
            <a:cxnLst/>
            <a:rect l="l" t="t" r="r" b="b"/>
            <a:pathLst>
              <a:path w="93299" h="87424" extrusionOk="0">
                <a:moveTo>
                  <a:pt x="34162" y="1"/>
                </a:moveTo>
                <a:cubicBezTo>
                  <a:pt x="24245" y="1"/>
                  <a:pt x="25039" y="12520"/>
                  <a:pt x="13717" y="17147"/>
                </a:cubicBezTo>
                <a:cubicBezTo>
                  <a:pt x="1" y="22753"/>
                  <a:pt x="25599" y="33483"/>
                  <a:pt x="18923" y="50349"/>
                </a:cubicBezTo>
                <a:cubicBezTo>
                  <a:pt x="13077" y="65115"/>
                  <a:pt x="23069" y="87424"/>
                  <a:pt x="32143" y="87424"/>
                </a:cubicBezTo>
                <a:cubicBezTo>
                  <a:pt x="33432" y="87424"/>
                  <a:pt x="34703" y="86974"/>
                  <a:pt x="35906" y="85988"/>
                </a:cubicBezTo>
                <a:cubicBezTo>
                  <a:pt x="38841" y="83585"/>
                  <a:pt x="41192" y="82952"/>
                  <a:pt x="43240" y="82952"/>
                </a:cubicBezTo>
                <a:cubicBezTo>
                  <a:pt x="45526" y="82952"/>
                  <a:pt x="47435" y="83741"/>
                  <a:pt x="49356" y="83741"/>
                </a:cubicBezTo>
                <a:cubicBezTo>
                  <a:pt x="51391" y="83741"/>
                  <a:pt x="53441" y="82856"/>
                  <a:pt x="55968" y="79208"/>
                </a:cubicBezTo>
                <a:cubicBezTo>
                  <a:pt x="79663" y="45004"/>
                  <a:pt x="87416" y="44135"/>
                  <a:pt x="87416" y="44135"/>
                </a:cubicBezTo>
                <a:cubicBezTo>
                  <a:pt x="93298" y="21497"/>
                  <a:pt x="60858" y="9397"/>
                  <a:pt x="42111" y="1875"/>
                </a:cubicBezTo>
                <a:cubicBezTo>
                  <a:pt x="38838" y="561"/>
                  <a:pt x="36260" y="1"/>
                  <a:pt x="34162" y="1"/>
                </a:cubicBezTo>
                <a:close/>
              </a:path>
            </a:pathLst>
          </a:custGeom>
          <a:solidFill>
            <a:schemeClr val="accent3">
              <a:alpha val="335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6"/>
          <p:cNvSpPr/>
          <p:nvPr/>
        </p:nvSpPr>
        <p:spPr>
          <a:xfrm rot="3278516" flipH="1">
            <a:off x="4649136" y="-366101"/>
            <a:ext cx="7826271" cy="2877921"/>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6"/>
          <p:cNvSpPr/>
          <p:nvPr/>
        </p:nvSpPr>
        <p:spPr>
          <a:xfrm rot="-9555841">
            <a:off x="-6466450" y="2570506"/>
            <a:ext cx="8200942" cy="301569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6"/>
          <p:cNvSpPr txBox="1">
            <a:spLocks noGrp="1"/>
          </p:cNvSpPr>
          <p:nvPr>
            <p:ph type="title" idx="5"/>
          </p:nvPr>
        </p:nvSpPr>
        <p:spPr>
          <a:xfrm>
            <a:off x="2077027" y="3635876"/>
            <a:ext cx="1815000" cy="487500"/>
          </a:xfrm>
          <a:prstGeom prst="rect">
            <a:avLst/>
          </a:prstGeom>
        </p:spPr>
        <p:txBody>
          <a:bodyPr spcFirstLastPara="1" wrap="square" lIns="91425" tIns="91425" rIns="91425" bIns="91425" anchor="b" anchorCtr="0">
            <a:noAutofit/>
          </a:bodyPr>
          <a:lstStyle>
            <a:lvl1pPr lvl="0" algn="l" rtl="0">
              <a:spcBef>
                <a:spcPts val="0"/>
              </a:spcBef>
              <a:spcAft>
                <a:spcPts val="0"/>
              </a:spcAft>
              <a:buSzPts val="2500"/>
              <a:buNone/>
              <a:defRPr sz="2000">
                <a:latin typeface="Kulim Park"/>
                <a:ea typeface="Kulim Park"/>
                <a:cs typeface="Kulim Park"/>
                <a:sym typeface="Kulim Park"/>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43" name="Google Shape;343;p36"/>
          <p:cNvSpPr txBox="1">
            <a:spLocks noGrp="1"/>
          </p:cNvSpPr>
          <p:nvPr>
            <p:ph type="subTitle" idx="6"/>
          </p:nvPr>
        </p:nvSpPr>
        <p:spPr>
          <a:xfrm>
            <a:off x="2077350" y="4180701"/>
            <a:ext cx="5908800" cy="4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Manrope"/>
                <a:ea typeface="Manrope"/>
                <a:cs typeface="Manrope"/>
                <a:sym typeface="Manrop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2">
  <p:cSld name="CUSTOM_24">
    <p:spTree>
      <p:nvGrpSpPr>
        <p:cNvPr id="1" name="Shape 367"/>
        <p:cNvGrpSpPr/>
        <p:nvPr/>
      </p:nvGrpSpPr>
      <p:grpSpPr>
        <a:xfrm>
          <a:off x="0" y="0"/>
          <a:ext cx="0" cy="0"/>
          <a:chOff x="0" y="0"/>
          <a:chExt cx="0" cy="0"/>
        </a:xfrm>
      </p:grpSpPr>
      <p:sp>
        <p:nvSpPr>
          <p:cNvPr id="368" name="Google Shape;368;p39"/>
          <p:cNvSpPr/>
          <p:nvPr/>
        </p:nvSpPr>
        <p:spPr>
          <a:xfrm rot="-4102360">
            <a:off x="4113422" y="47654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rot="-813319" flipH="1">
            <a:off x="7043160" y="-1608948"/>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rot="-3394465">
            <a:off x="-4084285" y="336016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9"/>
          <p:cNvSpPr/>
          <p:nvPr/>
        </p:nvSpPr>
        <p:spPr>
          <a:xfrm rot="10285603" flipH="1">
            <a:off x="-4881689" y="-1508408"/>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9"/>
          <p:cNvSpPr/>
          <p:nvPr/>
        </p:nvSpPr>
        <p:spPr>
          <a:xfrm rot="6738480" flipH="1">
            <a:off x="5484634" y="1473878"/>
            <a:ext cx="7826261" cy="2877917"/>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txBox="1">
            <a:spLocks noGrp="1"/>
          </p:cNvSpPr>
          <p:nvPr>
            <p:ph type="title"/>
          </p:nvPr>
        </p:nvSpPr>
        <p:spPr>
          <a:xfrm>
            <a:off x="4633263" y="2692525"/>
            <a:ext cx="17886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74" name="Google Shape;374;p39"/>
          <p:cNvSpPr txBox="1">
            <a:spLocks noGrp="1"/>
          </p:cNvSpPr>
          <p:nvPr>
            <p:ph type="subTitle" idx="1"/>
          </p:nvPr>
        </p:nvSpPr>
        <p:spPr>
          <a:xfrm>
            <a:off x="4633297" y="3124400"/>
            <a:ext cx="1788600" cy="84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75" name="Google Shape;375;p39"/>
          <p:cNvSpPr txBox="1">
            <a:spLocks noGrp="1"/>
          </p:cNvSpPr>
          <p:nvPr>
            <p:ph type="title" idx="2"/>
          </p:nvPr>
        </p:nvSpPr>
        <p:spPr>
          <a:xfrm>
            <a:off x="6544613" y="2692525"/>
            <a:ext cx="17886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rtl="0">
              <a:spcBef>
                <a:spcPts val="0"/>
              </a:spcBef>
              <a:spcAft>
                <a:spcPts val="0"/>
              </a:spcAft>
              <a:buSzPts val="2500"/>
              <a:buNone/>
              <a:defRPr sz="2500"/>
            </a:lvl2pPr>
            <a:lvl3pPr lvl="2" rtl="0">
              <a:spcBef>
                <a:spcPts val="0"/>
              </a:spcBef>
              <a:spcAft>
                <a:spcPts val="0"/>
              </a:spcAft>
              <a:buSzPts val="2500"/>
              <a:buNone/>
              <a:defRPr sz="2500"/>
            </a:lvl3pPr>
            <a:lvl4pPr lvl="3" rtl="0">
              <a:spcBef>
                <a:spcPts val="0"/>
              </a:spcBef>
              <a:spcAft>
                <a:spcPts val="0"/>
              </a:spcAft>
              <a:buSzPts val="2500"/>
              <a:buNone/>
              <a:defRPr sz="2500"/>
            </a:lvl4pPr>
            <a:lvl5pPr lvl="4" rtl="0">
              <a:spcBef>
                <a:spcPts val="0"/>
              </a:spcBef>
              <a:spcAft>
                <a:spcPts val="0"/>
              </a:spcAft>
              <a:buSzPts val="2500"/>
              <a:buNone/>
              <a:defRPr sz="2500"/>
            </a:lvl5pPr>
            <a:lvl6pPr lvl="5" rtl="0">
              <a:spcBef>
                <a:spcPts val="0"/>
              </a:spcBef>
              <a:spcAft>
                <a:spcPts val="0"/>
              </a:spcAft>
              <a:buSzPts val="2500"/>
              <a:buNone/>
              <a:defRPr sz="2500"/>
            </a:lvl6pPr>
            <a:lvl7pPr lvl="6" rtl="0">
              <a:spcBef>
                <a:spcPts val="0"/>
              </a:spcBef>
              <a:spcAft>
                <a:spcPts val="0"/>
              </a:spcAft>
              <a:buSzPts val="2500"/>
              <a:buNone/>
              <a:defRPr sz="2500"/>
            </a:lvl7pPr>
            <a:lvl8pPr lvl="7" rtl="0">
              <a:spcBef>
                <a:spcPts val="0"/>
              </a:spcBef>
              <a:spcAft>
                <a:spcPts val="0"/>
              </a:spcAft>
              <a:buSzPts val="2500"/>
              <a:buNone/>
              <a:defRPr sz="2500"/>
            </a:lvl8pPr>
            <a:lvl9pPr lvl="8" rtl="0">
              <a:spcBef>
                <a:spcPts val="0"/>
              </a:spcBef>
              <a:spcAft>
                <a:spcPts val="0"/>
              </a:spcAft>
              <a:buSzPts val="2500"/>
              <a:buNone/>
              <a:defRPr sz="2500"/>
            </a:lvl9pPr>
          </a:lstStyle>
          <a:p>
            <a:endParaRPr/>
          </a:p>
        </p:txBody>
      </p:sp>
      <p:sp>
        <p:nvSpPr>
          <p:cNvPr id="376" name="Google Shape;376;p39"/>
          <p:cNvSpPr txBox="1">
            <a:spLocks noGrp="1"/>
          </p:cNvSpPr>
          <p:nvPr>
            <p:ph type="subTitle" idx="3"/>
          </p:nvPr>
        </p:nvSpPr>
        <p:spPr>
          <a:xfrm>
            <a:off x="6544625" y="3124400"/>
            <a:ext cx="1788600" cy="84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a:endParaRPr/>
          </a:p>
        </p:txBody>
      </p:sp>
      <p:sp>
        <p:nvSpPr>
          <p:cNvPr id="377" name="Google Shape;377;p39"/>
          <p:cNvSpPr txBox="1">
            <a:spLocks noGrp="1"/>
          </p:cNvSpPr>
          <p:nvPr>
            <p:ph type="title" idx="4"/>
          </p:nvPr>
        </p:nvSpPr>
        <p:spPr>
          <a:xfrm>
            <a:off x="2721863" y="2692525"/>
            <a:ext cx="17886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378" name="Google Shape;378;p39"/>
          <p:cNvSpPr txBox="1">
            <a:spLocks noGrp="1"/>
          </p:cNvSpPr>
          <p:nvPr>
            <p:ph type="subTitle" idx="5"/>
          </p:nvPr>
        </p:nvSpPr>
        <p:spPr>
          <a:xfrm>
            <a:off x="2722019" y="3124400"/>
            <a:ext cx="1788600" cy="84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379" name="Google Shape;379;p39"/>
          <p:cNvSpPr txBox="1">
            <a:spLocks noGrp="1"/>
          </p:cNvSpPr>
          <p:nvPr>
            <p:ph type="title" idx="6"/>
          </p:nvPr>
        </p:nvSpPr>
        <p:spPr>
          <a:xfrm>
            <a:off x="810613" y="2692525"/>
            <a:ext cx="1788600" cy="4875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atin typeface="Kulim Park"/>
                <a:ea typeface="Kulim Park"/>
                <a:cs typeface="Kulim Park"/>
                <a:sym typeface="Kulim Park"/>
              </a:defRPr>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380" name="Google Shape;380;p39"/>
          <p:cNvSpPr txBox="1">
            <a:spLocks noGrp="1"/>
          </p:cNvSpPr>
          <p:nvPr>
            <p:ph type="subTitle" idx="7"/>
          </p:nvPr>
        </p:nvSpPr>
        <p:spPr>
          <a:xfrm>
            <a:off x="810750" y="3124400"/>
            <a:ext cx="1788600" cy="84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atin typeface="Manrope"/>
                <a:ea typeface="Manrope"/>
                <a:cs typeface="Manrope"/>
                <a:sym typeface="Manrope"/>
              </a:defRPr>
            </a:lvl1pPr>
            <a:lvl2pPr lvl="1" algn="r" rtl="0">
              <a:lnSpc>
                <a:spcPct val="100000"/>
              </a:lnSpc>
              <a:spcBef>
                <a:spcPts val="0"/>
              </a:spcBef>
              <a:spcAft>
                <a:spcPts val="0"/>
              </a:spcAft>
              <a:buSzPts val="1600"/>
              <a:buNone/>
              <a:defRPr/>
            </a:lvl2pPr>
            <a:lvl3pPr lvl="2" algn="r" rtl="0">
              <a:lnSpc>
                <a:spcPct val="100000"/>
              </a:lnSpc>
              <a:spcBef>
                <a:spcPts val="0"/>
              </a:spcBef>
              <a:spcAft>
                <a:spcPts val="0"/>
              </a:spcAft>
              <a:buSzPts val="1600"/>
              <a:buNone/>
              <a:defRPr/>
            </a:lvl3pPr>
            <a:lvl4pPr lvl="3" algn="r" rtl="0">
              <a:lnSpc>
                <a:spcPct val="100000"/>
              </a:lnSpc>
              <a:spcBef>
                <a:spcPts val="0"/>
              </a:spcBef>
              <a:spcAft>
                <a:spcPts val="0"/>
              </a:spcAft>
              <a:buSzPts val="1600"/>
              <a:buNone/>
              <a:defRPr/>
            </a:lvl4pPr>
            <a:lvl5pPr lvl="4" algn="r" rtl="0">
              <a:lnSpc>
                <a:spcPct val="100000"/>
              </a:lnSpc>
              <a:spcBef>
                <a:spcPts val="0"/>
              </a:spcBef>
              <a:spcAft>
                <a:spcPts val="0"/>
              </a:spcAft>
              <a:buSzPts val="1600"/>
              <a:buNone/>
              <a:defRPr/>
            </a:lvl5pPr>
            <a:lvl6pPr lvl="5" algn="r" rtl="0">
              <a:lnSpc>
                <a:spcPct val="100000"/>
              </a:lnSpc>
              <a:spcBef>
                <a:spcPts val="0"/>
              </a:spcBef>
              <a:spcAft>
                <a:spcPts val="0"/>
              </a:spcAft>
              <a:buSzPts val="1600"/>
              <a:buNone/>
              <a:defRPr/>
            </a:lvl6pPr>
            <a:lvl7pPr lvl="6" algn="r" rtl="0">
              <a:lnSpc>
                <a:spcPct val="100000"/>
              </a:lnSpc>
              <a:spcBef>
                <a:spcPts val="0"/>
              </a:spcBef>
              <a:spcAft>
                <a:spcPts val="0"/>
              </a:spcAft>
              <a:buSzPts val="1600"/>
              <a:buNone/>
              <a:defRPr/>
            </a:lvl7pPr>
            <a:lvl8pPr lvl="7" algn="r" rtl="0">
              <a:lnSpc>
                <a:spcPct val="100000"/>
              </a:lnSpc>
              <a:spcBef>
                <a:spcPts val="0"/>
              </a:spcBef>
              <a:spcAft>
                <a:spcPts val="0"/>
              </a:spcAft>
              <a:buSzPts val="1600"/>
              <a:buNone/>
              <a:defRPr/>
            </a:lvl8pPr>
            <a:lvl9pPr lvl="8" algn="r" rtl="0">
              <a:lnSpc>
                <a:spcPct val="100000"/>
              </a:lnSpc>
              <a:spcBef>
                <a:spcPts val="0"/>
              </a:spcBef>
              <a:spcAft>
                <a:spcPts val="0"/>
              </a:spcAft>
              <a:buSzPts val="1600"/>
              <a:buNone/>
              <a:defRPr/>
            </a:lvl9pPr>
          </a:lstStyle>
          <a:p>
            <a:endParaRPr/>
          </a:p>
        </p:txBody>
      </p:sp>
      <p:sp>
        <p:nvSpPr>
          <p:cNvPr id="381" name="Google Shape;381;p39"/>
          <p:cNvSpPr txBox="1">
            <a:spLocks noGrp="1"/>
          </p:cNvSpPr>
          <p:nvPr>
            <p:ph type="title" idx="8"/>
          </p:nvPr>
        </p:nvSpPr>
        <p:spPr>
          <a:xfrm flipH="1">
            <a:off x="719925" y="437700"/>
            <a:ext cx="7704000" cy="657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2800"/>
              <a:buNone/>
              <a:defRPr sz="3000">
                <a:latin typeface="Kulim Park"/>
                <a:ea typeface="Kulim Park"/>
                <a:cs typeface="Kulim Park"/>
                <a:sym typeface="Kulim Park"/>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13"/>
        <p:cNvGrpSpPr/>
        <p:nvPr/>
      </p:nvGrpSpPr>
      <p:grpSpPr>
        <a:xfrm>
          <a:off x="0" y="0"/>
          <a:ext cx="0" cy="0"/>
          <a:chOff x="0" y="0"/>
          <a:chExt cx="0" cy="0"/>
        </a:xfrm>
      </p:grpSpPr>
      <p:sp>
        <p:nvSpPr>
          <p:cNvPr id="514" name="Google Shape;514;p48"/>
          <p:cNvSpPr/>
          <p:nvPr/>
        </p:nvSpPr>
        <p:spPr>
          <a:xfrm rot="-10285629">
            <a:off x="4140874" y="-2015123"/>
            <a:ext cx="9471588" cy="6049060"/>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flipH="1">
            <a:off x="6818628" y="2586663"/>
            <a:ext cx="5766771" cy="368296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dk2">
              <a:alpha val="128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8"/>
          <p:cNvSpPr/>
          <p:nvPr/>
        </p:nvSpPr>
        <p:spPr>
          <a:xfrm rot="9748587" flipH="1">
            <a:off x="5601527" y="2021265"/>
            <a:ext cx="8200944" cy="3015698"/>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8"/>
          <p:cNvSpPr/>
          <p:nvPr/>
        </p:nvSpPr>
        <p:spPr>
          <a:xfrm rot="4102346" flipH="1">
            <a:off x="-2270967" y="3805847"/>
            <a:ext cx="9416338" cy="601377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8"/>
          <p:cNvSpPr/>
          <p:nvPr/>
        </p:nvSpPr>
        <p:spPr>
          <a:xfrm rot="813319">
            <a:off x="-3580677" y="-14257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7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8"/>
          <p:cNvSpPr/>
          <p:nvPr/>
        </p:nvSpPr>
        <p:spPr>
          <a:xfrm>
            <a:off x="3065327" y="-4200997"/>
            <a:ext cx="7065492" cy="5396392"/>
          </a:xfrm>
          <a:custGeom>
            <a:avLst/>
            <a:gdLst/>
            <a:ahLst/>
            <a:cxnLst/>
            <a:rect l="l" t="t" r="r" b="b"/>
            <a:pathLst>
              <a:path w="38799" h="29633" extrusionOk="0">
                <a:moveTo>
                  <a:pt x="24862" y="1"/>
                </a:moveTo>
                <a:cubicBezTo>
                  <a:pt x="17606" y="1"/>
                  <a:pt x="2522" y="6530"/>
                  <a:pt x="2408" y="6818"/>
                </a:cubicBezTo>
                <a:cubicBezTo>
                  <a:pt x="0" y="12908"/>
                  <a:pt x="709" y="23105"/>
                  <a:pt x="5362" y="28314"/>
                </a:cubicBezTo>
                <a:cubicBezTo>
                  <a:pt x="6190" y="29241"/>
                  <a:pt x="7638" y="29632"/>
                  <a:pt x="9471" y="29632"/>
                </a:cubicBezTo>
                <a:cubicBezTo>
                  <a:pt x="17936" y="29632"/>
                  <a:pt x="34625" y="21288"/>
                  <a:pt x="36508" y="18846"/>
                </a:cubicBezTo>
                <a:cubicBezTo>
                  <a:pt x="38798" y="15872"/>
                  <a:pt x="32779" y="1993"/>
                  <a:pt x="26923" y="249"/>
                </a:cubicBezTo>
                <a:cubicBezTo>
                  <a:pt x="26348" y="78"/>
                  <a:pt x="25651" y="1"/>
                  <a:pt x="2486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20"/>
        <p:cNvGrpSpPr/>
        <p:nvPr/>
      </p:nvGrpSpPr>
      <p:grpSpPr>
        <a:xfrm>
          <a:off x="0" y="0"/>
          <a:ext cx="0" cy="0"/>
          <a:chOff x="0" y="0"/>
          <a:chExt cx="0" cy="0"/>
        </a:xfrm>
      </p:grpSpPr>
      <p:sp>
        <p:nvSpPr>
          <p:cNvPr id="521" name="Google Shape;521;p49"/>
          <p:cNvSpPr/>
          <p:nvPr/>
        </p:nvSpPr>
        <p:spPr>
          <a:xfrm rot="4102360" flipH="1">
            <a:off x="-2512533" y="4030635"/>
            <a:ext cx="7471578" cy="4771747"/>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3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rot="813319">
            <a:off x="-4129602" y="-1737023"/>
            <a:ext cx="6402109" cy="5689153"/>
          </a:xfrm>
          <a:custGeom>
            <a:avLst/>
            <a:gdLst/>
            <a:ahLst/>
            <a:cxnLst/>
            <a:rect l="l" t="t" r="r" b="b"/>
            <a:pathLst>
              <a:path w="31788" h="28248" extrusionOk="0">
                <a:moveTo>
                  <a:pt x="16729" y="0"/>
                </a:moveTo>
                <a:cubicBezTo>
                  <a:pt x="16601" y="0"/>
                  <a:pt x="16474" y="1"/>
                  <a:pt x="16346" y="2"/>
                </a:cubicBezTo>
                <a:cubicBezTo>
                  <a:pt x="16060" y="2"/>
                  <a:pt x="15764" y="5"/>
                  <a:pt x="15461" y="9"/>
                </a:cubicBezTo>
                <a:cubicBezTo>
                  <a:pt x="11690" y="44"/>
                  <a:pt x="7009" y="207"/>
                  <a:pt x="4237" y="2881"/>
                </a:cubicBezTo>
                <a:cubicBezTo>
                  <a:pt x="2392" y="4661"/>
                  <a:pt x="2135" y="8048"/>
                  <a:pt x="1618" y="10410"/>
                </a:cubicBezTo>
                <a:cubicBezTo>
                  <a:pt x="938" y="13517"/>
                  <a:pt x="381" y="16657"/>
                  <a:pt x="219" y="19839"/>
                </a:cubicBezTo>
                <a:cubicBezTo>
                  <a:pt x="1" y="24133"/>
                  <a:pt x="1988" y="26141"/>
                  <a:pt x="6130" y="26720"/>
                </a:cubicBezTo>
                <a:cubicBezTo>
                  <a:pt x="9755" y="27227"/>
                  <a:pt x="13382" y="27712"/>
                  <a:pt x="17036" y="27956"/>
                </a:cubicBezTo>
                <a:cubicBezTo>
                  <a:pt x="18561" y="28056"/>
                  <a:pt x="20165" y="28248"/>
                  <a:pt x="21749" y="28248"/>
                </a:cubicBezTo>
                <a:cubicBezTo>
                  <a:pt x="23047" y="28248"/>
                  <a:pt x="24332" y="28119"/>
                  <a:pt x="25547" y="27706"/>
                </a:cubicBezTo>
                <a:cubicBezTo>
                  <a:pt x="28287" y="26775"/>
                  <a:pt x="29435" y="24198"/>
                  <a:pt x="29933" y="21508"/>
                </a:cubicBezTo>
                <a:cubicBezTo>
                  <a:pt x="30554" y="18140"/>
                  <a:pt x="30847" y="14721"/>
                  <a:pt x="31348" y="11337"/>
                </a:cubicBezTo>
                <a:cubicBezTo>
                  <a:pt x="31787" y="8393"/>
                  <a:pt x="31569" y="5097"/>
                  <a:pt x="28963" y="3194"/>
                </a:cubicBezTo>
                <a:cubicBezTo>
                  <a:pt x="25477" y="645"/>
                  <a:pt x="20958" y="0"/>
                  <a:pt x="16729" y="0"/>
                </a:cubicBezTo>
                <a:close/>
              </a:path>
            </a:pathLst>
          </a:custGeom>
          <a:solidFill>
            <a:schemeClr val="dk2">
              <a:alpha val="666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9"/>
          <p:cNvSpPr/>
          <p:nvPr/>
        </p:nvSpPr>
        <p:spPr>
          <a:xfrm rot="3394465" flipH="1">
            <a:off x="5593334" y="2171418"/>
            <a:ext cx="8703343" cy="5558223"/>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1">
              <a:alpha val="4627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rot="-10285603">
            <a:off x="6336471" y="-2917283"/>
            <a:ext cx="7471761" cy="4771864"/>
          </a:xfrm>
          <a:custGeom>
            <a:avLst/>
            <a:gdLst/>
            <a:ahLst/>
            <a:cxnLst/>
            <a:rect l="l" t="t" r="r" b="b"/>
            <a:pathLst>
              <a:path w="87791" h="56068" extrusionOk="0">
                <a:moveTo>
                  <a:pt x="55192" y="1"/>
                </a:moveTo>
                <a:cubicBezTo>
                  <a:pt x="51710" y="1"/>
                  <a:pt x="48020" y="921"/>
                  <a:pt x="44301" y="3305"/>
                </a:cubicBezTo>
                <a:cubicBezTo>
                  <a:pt x="27981" y="13772"/>
                  <a:pt x="23752" y="23750"/>
                  <a:pt x="23752" y="23750"/>
                </a:cubicBezTo>
                <a:cubicBezTo>
                  <a:pt x="23752" y="23750"/>
                  <a:pt x="23199" y="30455"/>
                  <a:pt x="15945" y="30455"/>
                </a:cubicBezTo>
                <a:cubicBezTo>
                  <a:pt x="15648" y="30455"/>
                  <a:pt x="15339" y="30443"/>
                  <a:pt x="15019" y="30420"/>
                </a:cubicBezTo>
                <a:cubicBezTo>
                  <a:pt x="13947" y="30341"/>
                  <a:pt x="12915" y="30303"/>
                  <a:pt x="11930" y="30303"/>
                </a:cubicBezTo>
                <a:cubicBezTo>
                  <a:pt x="5447" y="30303"/>
                  <a:pt x="1013" y="31926"/>
                  <a:pt x="541" y="33999"/>
                </a:cubicBezTo>
                <a:cubicBezTo>
                  <a:pt x="1" y="36384"/>
                  <a:pt x="5151" y="43216"/>
                  <a:pt x="11333" y="45926"/>
                </a:cubicBezTo>
                <a:cubicBezTo>
                  <a:pt x="16519" y="48202"/>
                  <a:pt x="23841" y="53453"/>
                  <a:pt x="30900" y="53453"/>
                </a:cubicBezTo>
                <a:cubicBezTo>
                  <a:pt x="32256" y="53453"/>
                  <a:pt x="33602" y="53259"/>
                  <a:pt x="34921" y="52814"/>
                </a:cubicBezTo>
                <a:cubicBezTo>
                  <a:pt x="43110" y="50048"/>
                  <a:pt x="85188" y="56067"/>
                  <a:pt x="86489" y="38010"/>
                </a:cubicBezTo>
                <a:cubicBezTo>
                  <a:pt x="87791" y="19953"/>
                  <a:pt x="76403" y="10573"/>
                  <a:pt x="76403" y="10573"/>
                </a:cubicBezTo>
                <a:cubicBezTo>
                  <a:pt x="76403" y="10573"/>
                  <a:pt x="66995" y="1"/>
                  <a:pt x="55192" y="1"/>
                </a:cubicBezTo>
                <a:close/>
              </a:path>
            </a:pathLst>
          </a:custGeom>
          <a:solidFill>
            <a:schemeClr val="accent3">
              <a:alpha val="2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rot="-2238616">
            <a:off x="-4635728" y="470344"/>
            <a:ext cx="7826078" cy="2877850"/>
          </a:xfrm>
          <a:custGeom>
            <a:avLst/>
            <a:gdLst/>
            <a:ahLst/>
            <a:cxnLst/>
            <a:rect l="l" t="t" r="r" b="b"/>
            <a:pathLst>
              <a:path w="76674" h="28195" fill="none" extrusionOk="0">
                <a:moveTo>
                  <a:pt x="76673" y="0"/>
                </a:moveTo>
                <a:cubicBezTo>
                  <a:pt x="76673" y="0"/>
                  <a:pt x="67374" y="14124"/>
                  <a:pt x="60786" y="16430"/>
                </a:cubicBezTo>
                <a:cubicBezTo>
                  <a:pt x="52981" y="19160"/>
                  <a:pt x="39856" y="7047"/>
                  <a:pt x="24779" y="17621"/>
                </a:cubicBezTo>
                <a:cubicBezTo>
                  <a:pt x="9706" y="28195"/>
                  <a:pt x="1302" y="23045"/>
                  <a:pt x="1" y="9868"/>
                </a:cubicBezTo>
              </a:path>
            </a:pathLst>
          </a:custGeom>
          <a:noFill/>
          <a:ln w="28575" cap="flat" cmpd="sng">
            <a:solidFill>
              <a:schemeClr val="accent3"/>
            </a:solidFill>
            <a:prstDash val="solid"/>
            <a:miter lim="325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1075" y="438900"/>
            <a:ext cx="76986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Kulim Park"/>
              <a:buNone/>
              <a:defRPr sz="2800">
                <a:solidFill>
                  <a:schemeClr val="dk1"/>
                </a:solidFill>
                <a:latin typeface="Kulim Park"/>
                <a:ea typeface="Kulim Park"/>
                <a:cs typeface="Kulim Park"/>
                <a:sym typeface="Kulim Park"/>
              </a:defRPr>
            </a:lvl1pPr>
            <a:lvl2pPr lvl="1"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2pPr>
            <a:lvl3pPr lvl="2"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3pPr>
            <a:lvl4pPr lvl="3"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4pPr>
            <a:lvl5pPr lvl="4"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5pPr>
            <a:lvl6pPr lvl="5"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6pPr>
            <a:lvl7pPr lvl="6"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7pPr>
            <a:lvl8pPr lvl="7"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8pPr>
            <a:lvl9pPr lvl="8" rtl="0">
              <a:spcBef>
                <a:spcPts val="0"/>
              </a:spcBef>
              <a:spcAft>
                <a:spcPts val="0"/>
              </a:spcAft>
              <a:buClr>
                <a:schemeClr val="dk1"/>
              </a:buClr>
              <a:buSzPts val="3500"/>
              <a:buFont typeface="Kulim Park"/>
              <a:buNone/>
              <a:defRPr sz="3500">
                <a:solidFill>
                  <a:schemeClr val="dk1"/>
                </a:solidFill>
                <a:latin typeface="Kulim Park"/>
                <a:ea typeface="Kulim Park"/>
                <a:cs typeface="Kulim Park"/>
                <a:sym typeface="Kulim Park"/>
              </a:defRPr>
            </a:lvl9pPr>
          </a:lstStyle>
          <a:p>
            <a:endParaRPr/>
          </a:p>
        </p:txBody>
      </p:sp>
      <p:sp>
        <p:nvSpPr>
          <p:cNvPr id="7" name="Google Shape;7;p1"/>
          <p:cNvSpPr txBox="1">
            <a:spLocks noGrp="1"/>
          </p:cNvSpPr>
          <p:nvPr>
            <p:ph type="body" idx="1"/>
          </p:nvPr>
        </p:nvSpPr>
        <p:spPr>
          <a:xfrm>
            <a:off x="721075" y="1351868"/>
            <a:ext cx="7701900" cy="32475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1pPr>
            <a:lvl2pPr marL="914400" lvl="1"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2pPr>
            <a:lvl3pPr marL="1371600" lvl="2"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3pPr>
            <a:lvl4pPr marL="1828800" lvl="3"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4pPr>
            <a:lvl5pPr marL="2286000" lvl="4"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5pPr>
            <a:lvl6pPr marL="2743200" lvl="5"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6pPr>
            <a:lvl7pPr marL="3200400" lvl="6"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7pPr>
            <a:lvl8pPr marL="3657600" lvl="7"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8pPr>
            <a:lvl9pPr marL="4114800" lvl="8" indent="-330200">
              <a:lnSpc>
                <a:spcPct val="100000"/>
              </a:lnSpc>
              <a:spcBef>
                <a:spcPts val="0"/>
              </a:spcBef>
              <a:spcAft>
                <a:spcPts val="0"/>
              </a:spcAft>
              <a:buClr>
                <a:schemeClr val="dk1"/>
              </a:buClr>
              <a:buSzPts val="1600"/>
              <a:buFont typeface="Manrope"/>
              <a:buChar char="■"/>
              <a:defRPr sz="16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8" r:id="rId4"/>
    <p:sldLayoutId id="2147483659" r:id="rId5"/>
    <p:sldLayoutId id="2147483682" r:id="rId6"/>
    <p:sldLayoutId id="2147483685" r:id="rId7"/>
    <p:sldLayoutId id="2147483694" r:id="rId8"/>
    <p:sldLayoutId id="2147483695" r:id="rId9"/>
    <p:sldLayoutId id="2147483696" r:id="rId10"/>
    <p:sldLayoutId id="214748369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EA4335"/>
          </p15:clr>
        </p15:guide>
        <p15:guide id="2" pos="449">
          <p15:clr>
            <a:srgbClr val="FF0000"/>
          </p15:clr>
        </p15:guide>
        <p15:guide id="3" pos="5311">
          <p15:clr>
            <a:srgbClr val="EA4335"/>
          </p15:clr>
        </p15:guide>
        <p15:guide id="4" orient="horz" pos="1620">
          <p15:clr>
            <a:srgbClr val="EA4335"/>
          </p15:clr>
        </p15:guide>
        <p15:guide id="5" orient="horz" pos="340">
          <p15:clr>
            <a:srgbClr val="EA4335"/>
          </p15:clr>
        </p15:guide>
        <p15:guide id="6" orient="horz" pos="289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7"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7.jp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3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57"/>
          <p:cNvSpPr txBox="1">
            <a:spLocks noGrp="1"/>
          </p:cNvSpPr>
          <p:nvPr>
            <p:ph type="ctrTitle"/>
          </p:nvPr>
        </p:nvSpPr>
        <p:spPr>
          <a:xfrm>
            <a:off x="1376385" y="385892"/>
            <a:ext cx="6391229" cy="2588165"/>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br>
              <a:rPr lang="en" sz="6000" dirty="0">
                <a:latin typeface="Kulim Park"/>
                <a:ea typeface="Kulim Park"/>
                <a:cs typeface="Kulim Park"/>
                <a:sym typeface="Kulim Park"/>
              </a:rPr>
            </a:br>
            <a:r>
              <a:rPr lang="en" sz="6000" dirty="0">
                <a:latin typeface="Kulim Park"/>
                <a:ea typeface="Kulim Park"/>
                <a:cs typeface="Kulim Park"/>
                <a:sym typeface="Kulim Park"/>
              </a:rPr>
              <a:t> ASSIGNMENT 1 : </a:t>
            </a:r>
            <a:br>
              <a:rPr lang="en" sz="6000" dirty="0">
                <a:latin typeface="Kulim Park"/>
                <a:ea typeface="Kulim Park"/>
                <a:cs typeface="Kulim Park"/>
                <a:sym typeface="Kulim Park"/>
              </a:rPr>
            </a:br>
            <a:r>
              <a:rPr lang="en" sz="6000" dirty="0">
                <a:solidFill>
                  <a:schemeClr val="bg1"/>
                </a:solidFill>
                <a:latin typeface="Kulim Park"/>
                <a:ea typeface="Kulim Park"/>
                <a:cs typeface="Kulim Park"/>
                <a:sym typeface="Kulim Park"/>
              </a:rPr>
              <a:t>ROV</a:t>
            </a:r>
            <a:endParaRPr sz="3600" dirty="0">
              <a:solidFill>
                <a:schemeClr val="bg1"/>
              </a:solidFill>
              <a:latin typeface="Kulim Park"/>
              <a:ea typeface="Kulim Park"/>
              <a:cs typeface="Kulim Park"/>
              <a:sym typeface="Kulim Park"/>
            </a:endParaRPr>
          </a:p>
        </p:txBody>
      </p:sp>
      <p:sp>
        <p:nvSpPr>
          <p:cNvPr id="558" name="Google Shape;558;p57"/>
          <p:cNvSpPr txBox="1">
            <a:spLocks noGrp="1"/>
          </p:cNvSpPr>
          <p:nvPr>
            <p:ph type="subTitle" idx="1"/>
          </p:nvPr>
        </p:nvSpPr>
        <p:spPr>
          <a:xfrm>
            <a:off x="1962750" y="4092090"/>
            <a:ext cx="5218500" cy="74423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Slide by:</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Muhammad Iqmal Danish bin Hasnan (1912461)</a:t>
            </a:r>
            <a:endParaRPr dirty="0"/>
          </a:p>
        </p:txBody>
      </p:sp>
      <p:sp>
        <p:nvSpPr>
          <p:cNvPr id="2" name="TextBox 1">
            <a:extLst>
              <a:ext uri="{FF2B5EF4-FFF2-40B4-BE49-F238E27FC236}">
                <a16:creationId xmlns:a16="http://schemas.microsoft.com/office/drawing/2014/main" id="{97EC6233-7DCB-2989-E3A2-18360CF34BDB}"/>
              </a:ext>
            </a:extLst>
          </p:cNvPr>
          <p:cNvSpPr txBox="1"/>
          <p:nvPr/>
        </p:nvSpPr>
        <p:spPr>
          <a:xfrm>
            <a:off x="2164618" y="679292"/>
            <a:ext cx="4814761" cy="400110"/>
          </a:xfrm>
          <a:prstGeom prst="rect">
            <a:avLst/>
          </a:prstGeom>
          <a:noFill/>
        </p:spPr>
        <p:txBody>
          <a:bodyPr wrap="square" rtlCol="0">
            <a:spAutoFit/>
          </a:bodyPr>
          <a:lstStyle/>
          <a:p>
            <a:pPr algn="ctr"/>
            <a:r>
              <a:rPr lang="en-MY" sz="2000" dirty="0"/>
              <a:t>ROBOTIC HARDWARE (MCTE 4362)</a:t>
            </a:r>
          </a:p>
        </p:txBody>
      </p:sp>
      <p:sp>
        <p:nvSpPr>
          <p:cNvPr id="3" name="Google Shape;558;p57">
            <a:extLst>
              <a:ext uri="{FF2B5EF4-FFF2-40B4-BE49-F238E27FC236}">
                <a16:creationId xmlns:a16="http://schemas.microsoft.com/office/drawing/2014/main" id="{E336290F-F892-7CAD-BEFE-CF83477C4498}"/>
              </a:ext>
            </a:extLst>
          </p:cNvPr>
          <p:cNvSpPr txBox="1">
            <a:spLocks/>
          </p:cNvSpPr>
          <p:nvPr/>
        </p:nvSpPr>
        <p:spPr>
          <a:xfrm>
            <a:off x="-174291" y="3519918"/>
            <a:ext cx="5218500" cy="744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1pPr>
            <a:lvl2pPr marL="914400" marR="0" lvl="1"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2pPr>
            <a:lvl3pPr marL="1371600" marR="0" lvl="2"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3pPr>
            <a:lvl4pPr marL="1828800" marR="0" lvl="3"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4pPr>
            <a:lvl5pPr marL="2286000" marR="0" lvl="4"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5pPr>
            <a:lvl6pPr marL="2743200" marR="0" lvl="5"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6pPr>
            <a:lvl7pPr marL="3200400" marR="0" lvl="6"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7pPr>
            <a:lvl8pPr marL="3657600" marR="0" lvl="7"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8pPr>
            <a:lvl9pPr marL="4114800" marR="0" lvl="8"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9pPr>
          </a:lstStyle>
          <a:p>
            <a:pPr marL="0" indent="0"/>
            <a:endParaRPr lang="en-US" dirty="0">
              <a:latin typeface="Manrope" panose="020B0604020202020204" charset="0"/>
            </a:endParaRPr>
          </a:p>
        </p:txBody>
      </p:sp>
      <p:sp>
        <p:nvSpPr>
          <p:cNvPr id="4" name="Google Shape;558;p57">
            <a:extLst>
              <a:ext uri="{FF2B5EF4-FFF2-40B4-BE49-F238E27FC236}">
                <a16:creationId xmlns:a16="http://schemas.microsoft.com/office/drawing/2014/main" id="{79496FA0-AA21-6B7C-78BC-8DA446705D57}"/>
              </a:ext>
            </a:extLst>
          </p:cNvPr>
          <p:cNvSpPr txBox="1">
            <a:spLocks/>
          </p:cNvSpPr>
          <p:nvPr/>
        </p:nvSpPr>
        <p:spPr>
          <a:xfrm>
            <a:off x="1962748" y="3061769"/>
            <a:ext cx="5218500" cy="74423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1pPr>
            <a:lvl2pPr marL="914400" marR="0" lvl="1"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2pPr>
            <a:lvl3pPr marL="1371600" marR="0" lvl="2"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3pPr>
            <a:lvl4pPr marL="1828800" marR="0" lvl="3"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4pPr>
            <a:lvl5pPr marL="2286000" marR="0" lvl="4"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5pPr>
            <a:lvl6pPr marL="2743200" marR="0" lvl="5"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6pPr>
            <a:lvl7pPr marL="3200400" marR="0" lvl="6"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7pPr>
            <a:lvl8pPr marL="3657600" marR="0" lvl="7"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8pPr>
            <a:lvl9pPr marL="4114800" marR="0" lvl="8" indent="-330200" algn="ctr" rtl="0">
              <a:lnSpc>
                <a:spcPct val="100000"/>
              </a:lnSpc>
              <a:spcBef>
                <a:spcPts val="0"/>
              </a:spcBef>
              <a:spcAft>
                <a:spcPts val="0"/>
              </a:spcAft>
              <a:buClr>
                <a:schemeClr val="dk1"/>
              </a:buClr>
              <a:buSzPts val="1800"/>
              <a:buFont typeface="Manrope"/>
              <a:buNone/>
              <a:defRPr sz="1800" b="0" i="0" u="none" strike="noStrike" cap="none">
                <a:solidFill>
                  <a:schemeClr val="dk1"/>
                </a:solidFill>
                <a:latin typeface="Manrope"/>
                <a:ea typeface="Manrope"/>
                <a:cs typeface="Manrope"/>
                <a:sym typeface="Manrope"/>
              </a:defRPr>
            </a:lvl9pPr>
          </a:lstStyle>
          <a:p>
            <a:pPr marL="0" indent="0"/>
            <a:r>
              <a:rPr lang="en-US" dirty="0"/>
              <a:t>Lecturer:</a:t>
            </a:r>
          </a:p>
          <a:p>
            <a:pPr marL="0" indent="0"/>
            <a:endParaRPr lang="en-US" dirty="0"/>
          </a:p>
          <a:p>
            <a:pPr marL="0" indent="0"/>
            <a:r>
              <a:rPr lang="en-US" dirty="0"/>
              <a:t>Dr. </a:t>
            </a:r>
            <a:r>
              <a:rPr lang="en-US" dirty="0" err="1"/>
              <a:t>Zulkifli</a:t>
            </a:r>
            <a:r>
              <a:rPr lang="en-US" dirty="0"/>
              <a:t> bin Zainal Abidin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967507" y="54089"/>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 Hull Design</a:t>
            </a:r>
            <a:endParaRPr dirty="0">
              <a:solidFill>
                <a:schemeClr val="lt1"/>
              </a:solidFill>
            </a:endParaRPr>
          </a:p>
        </p:txBody>
      </p:sp>
      <p:graphicFrame>
        <p:nvGraphicFramePr>
          <p:cNvPr id="931" name="Google Shape;931;p84"/>
          <p:cNvGraphicFramePr/>
          <p:nvPr>
            <p:extLst>
              <p:ext uri="{D42A27DB-BD31-4B8C-83A1-F6EECF244321}">
                <p14:modId xmlns:p14="http://schemas.microsoft.com/office/powerpoint/2010/main" val="2672769573"/>
              </p:ext>
            </p:extLst>
          </p:nvPr>
        </p:nvGraphicFramePr>
        <p:xfrm>
          <a:off x="271738" y="808125"/>
          <a:ext cx="8597253" cy="4281286"/>
        </p:xfrm>
        <a:graphic>
          <a:graphicData uri="http://schemas.openxmlformats.org/drawingml/2006/table">
            <a:tbl>
              <a:tblPr>
                <a:noFill/>
                <a:tableStyleId>{0341ED35-F635-476C-8BE0-C94C1233E2F4}</a:tableStyleId>
              </a:tblPr>
              <a:tblGrid>
                <a:gridCol w="4561519">
                  <a:extLst>
                    <a:ext uri="{9D8B030D-6E8A-4147-A177-3AD203B41FA5}">
                      <a16:colId xmlns:a16="http://schemas.microsoft.com/office/drawing/2014/main" val="20000"/>
                    </a:ext>
                  </a:extLst>
                </a:gridCol>
                <a:gridCol w="4035734">
                  <a:extLst>
                    <a:ext uri="{9D8B030D-6E8A-4147-A177-3AD203B41FA5}">
                      <a16:colId xmlns:a16="http://schemas.microsoft.com/office/drawing/2014/main" val="20001"/>
                    </a:ext>
                  </a:extLst>
                </a:gridCol>
              </a:tblGrid>
              <a:tr h="447558">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CURV I</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CURV II</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684898">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105807">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A cylindrical aluminium alloy hull</a:t>
                      </a:r>
                    </a:p>
                    <a:p>
                      <a:pPr marL="0" lvl="0" indent="0" algn="l" rtl="0">
                        <a:spcBef>
                          <a:spcPts val="0"/>
                        </a:spcBef>
                        <a:spcAft>
                          <a:spcPts val="0"/>
                        </a:spcAft>
                        <a:buFont typeface="Arial" panose="020B0604020202020204" pitchFamily="34" charset="0"/>
                        <a:buNone/>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A length of around 3 metres and a diameter of about 0.6 metres</a:t>
                      </a:r>
                    </a:p>
                    <a:p>
                      <a:pPr marL="0" lvl="0" indent="0" algn="l" rtl="0">
                        <a:spcBef>
                          <a:spcPts val="0"/>
                        </a:spcBef>
                        <a:spcAft>
                          <a:spcPts val="0"/>
                        </a:spcAft>
                        <a:buFont typeface="Arial" panose="020B0604020202020204" pitchFamily="34" charset="0"/>
                        <a:buNone/>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Forward section: Navigation and control systems</a:t>
                      </a:r>
                    </a:p>
                    <a:p>
                      <a:pPr marL="0" lvl="0" indent="0" algn="l" rtl="0">
                        <a:spcBef>
                          <a:spcPts val="0"/>
                        </a:spcBef>
                        <a:spcAft>
                          <a:spcPts val="0"/>
                        </a:spcAft>
                        <a:buFont typeface="Arial" panose="020B0604020202020204" pitchFamily="34" charset="0"/>
                        <a:buNone/>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Midsection: Power and propulsion systems</a:t>
                      </a:r>
                    </a:p>
                    <a:p>
                      <a:pPr marL="0" lvl="0" indent="0" algn="l" rtl="0">
                        <a:spcBef>
                          <a:spcPts val="0"/>
                        </a:spcBef>
                        <a:spcAft>
                          <a:spcPts val="0"/>
                        </a:spcAft>
                        <a:buFont typeface="Arial" panose="020B0604020202020204" pitchFamily="34" charset="0"/>
                        <a:buNone/>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Art section: recovery arm and related equipment</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Superior to the initial CURV-I design</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More streamlined shape to reduce drag and enhance the hydrodynamic performance of the vehicle</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Larger in size with a length of approximately 4.3 meters and a diameter of 1.5 meters to carry more equipment </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Made of high-strength steel to increase its strength and durability</a:t>
                      </a:r>
                    </a:p>
                    <a:p>
                      <a:pPr marL="171450" lvl="8" indent="-171450" algn="l" rtl="0">
                        <a:spcBef>
                          <a:spcPts val="0"/>
                        </a:spcBef>
                        <a:spcAft>
                          <a:spcPts val="0"/>
                        </a:spcAft>
                        <a:buFont typeface="Arial" panose="020B0604020202020204" pitchFamily="34" charset="0"/>
                        <a:buChar char="•"/>
                      </a:pP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 name="Picture 3" descr="A picture containing text, outdoor, water, old&#10;&#10;Description automatically generated">
            <a:extLst>
              <a:ext uri="{FF2B5EF4-FFF2-40B4-BE49-F238E27FC236}">
                <a16:creationId xmlns:a16="http://schemas.microsoft.com/office/drawing/2014/main" id="{475E701E-6A43-DD15-59A6-B75FD9800722}"/>
              </a:ext>
            </a:extLst>
          </p:cNvPr>
          <p:cNvPicPr>
            <a:picLocks noChangeAspect="1"/>
          </p:cNvPicPr>
          <p:nvPr/>
        </p:nvPicPr>
        <p:blipFill rotWithShape="1">
          <a:blip r:embed="rId3"/>
          <a:srcRect t="-163" b="12902"/>
          <a:stretch/>
        </p:blipFill>
        <p:spPr>
          <a:xfrm>
            <a:off x="1799329" y="1263137"/>
            <a:ext cx="1748497" cy="1654490"/>
          </a:xfrm>
          <a:prstGeom prst="rect">
            <a:avLst/>
          </a:prstGeom>
          <a:ln>
            <a:noFill/>
          </a:ln>
          <a:effectLst>
            <a:outerShdw blurRad="190500" algn="tl" rotWithShape="0">
              <a:srgbClr val="000000">
                <a:alpha val="70000"/>
              </a:srgbClr>
            </a:outerShdw>
          </a:effectLst>
        </p:spPr>
      </p:pic>
      <p:pic>
        <p:nvPicPr>
          <p:cNvPr id="6" name="Picture 5" descr="A person standing next to a machine">
            <a:extLst>
              <a:ext uri="{FF2B5EF4-FFF2-40B4-BE49-F238E27FC236}">
                <a16:creationId xmlns:a16="http://schemas.microsoft.com/office/drawing/2014/main" id="{10FD2FCF-35A4-BFA5-3F54-706657F761BA}"/>
              </a:ext>
            </a:extLst>
          </p:cNvPr>
          <p:cNvPicPr>
            <a:picLocks noChangeAspect="1"/>
          </p:cNvPicPr>
          <p:nvPr/>
        </p:nvPicPr>
        <p:blipFill>
          <a:blip r:embed="rId4"/>
          <a:stretch>
            <a:fillRect/>
          </a:stretch>
        </p:blipFill>
        <p:spPr>
          <a:xfrm>
            <a:off x="5610156" y="1263136"/>
            <a:ext cx="2653820" cy="1654490"/>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1077510" y="97112"/>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 Hull Design</a:t>
            </a:r>
            <a:endParaRPr dirty="0">
              <a:solidFill>
                <a:schemeClr val="lt1"/>
              </a:solidFill>
            </a:endParaRPr>
          </a:p>
        </p:txBody>
      </p:sp>
      <p:graphicFrame>
        <p:nvGraphicFramePr>
          <p:cNvPr id="931" name="Google Shape;931;p84"/>
          <p:cNvGraphicFramePr/>
          <p:nvPr>
            <p:extLst>
              <p:ext uri="{D42A27DB-BD31-4B8C-83A1-F6EECF244321}">
                <p14:modId xmlns:p14="http://schemas.microsoft.com/office/powerpoint/2010/main" val="3969487952"/>
              </p:ext>
            </p:extLst>
          </p:nvPr>
        </p:nvGraphicFramePr>
        <p:xfrm>
          <a:off x="271738" y="808125"/>
          <a:ext cx="8597253" cy="4238263"/>
        </p:xfrm>
        <a:graphic>
          <a:graphicData uri="http://schemas.openxmlformats.org/drawingml/2006/table">
            <a:tbl>
              <a:tblPr>
                <a:noFill/>
                <a:tableStyleId>{0341ED35-F635-476C-8BE0-C94C1233E2F4}</a:tableStyleId>
              </a:tblPr>
              <a:tblGrid>
                <a:gridCol w="4561519">
                  <a:extLst>
                    <a:ext uri="{9D8B030D-6E8A-4147-A177-3AD203B41FA5}">
                      <a16:colId xmlns:a16="http://schemas.microsoft.com/office/drawing/2014/main" val="20000"/>
                    </a:ext>
                  </a:extLst>
                </a:gridCol>
                <a:gridCol w="4035734">
                  <a:extLst>
                    <a:ext uri="{9D8B030D-6E8A-4147-A177-3AD203B41FA5}">
                      <a16:colId xmlns:a16="http://schemas.microsoft.com/office/drawing/2014/main" val="20001"/>
                    </a:ext>
                  </a:extLst>
                </a:gridCol>
              </a:tblGrid>
              <a:tr h="447558">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CURV III</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CURV 21</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684898">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105807">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Featuring a teardrop-shaped cross-section and it is more streamlined than its predecessors.</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Larger in size which is a length of approximately 5 meters and a diameter of 1.5 meters</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Made of high-strength steel rather than aluminum alloy</a:t>
                      </a:r>
                    </a:p>
                    <a:p>
                      <a:pPr marL="171450" lvl="0" indent="-171450" algn="l" rtl="0">
                        <a:spcBef>
                          <a:spcPts val="0"/>
                        </a:spcBef>
                        <a:spcAft>
                          <a:spcPts val="0"/>
                        </a:spcAft>
                        <a:buFont typeface="Arial" panose="020B0604020202020204" pitchFamily="34" charset="0"/>
                        <a:buChar char="•"/>
                      </a:pP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tc>
                  <a:txBody>
                    <a:bodyPr/>
                    <a:lstStyle/>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The cylindrical shape of CURV-21 is intended to provide optimal stability and mobility in strong ocean currents and rough sea conditions.</a:t>
                      </a:r>
                    </a:p>
                    <a:p>
                      <a:pPr marL="171450" lvl="8"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Made of high-strength aluminum alloy</a:t>
                      </a:r>
                    </a:p>
                    <a:p>
                      <a:pPr marL="0" lvl="8" indent="0" algn="l" rtl="0">
                        <a:spcBef>
                          <a:spcPts val="0"/>
                        </a:spcBef>
                        <a:spcAft>
                          <a:spcPts val="0"/>
                        </a:spcAft>
                        <a:buFont typeface="Arial" panose="020B0604020202020204" pitchFamily="34" charset="0"/>
                        <a:buNone/>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Designed to carry equipment and tools for underwater search and recovery operations, such as a hydraulic cutter, grabber, and sonar systems.</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 name="Picture 3">
            <a:extLst>
              <a:ext uri="{FF2B5EF4-FFF2-40B4-BE49-F238E27FC236}">
                <a16:creationId xmlns:a16="http://schemas.microsoft.com/office/drawing/2014/main" id="{475E701E-6A43-DD15-59A6-B75FD9800722}"/>
              </a:ext>
            </a:extLst>
          </p:cNvPr>
          <p:cNvPicPr>
            <a:picLocks noChangeAspect="1"/>
          </p:cNvPicPr>
          <p:nvPr/>
        </p:nvPicPr>
        <p:blipFill>
          <a:blip r:embed="rId3"/>
          <a:srcRect l="14762" r="14762"/>
          <a:stretch/>
        </p:blipFill>
        <p:spPr>
          <a:xfrm>
            <a:off x="1780674" y="1263136"/>
            <a:ext cx="1753171" cy="1658912"/>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0FD2FCF-35A4-BFA5-3F54-706657F761BA}"/>
              </a:ext>
            </a:extLst>
          </p:cNvPr>
          <p:cNvPicPr>
            <a:picLocks noChangeAspect="1"/>
          </p:cNvPicPr>
          <p:nvPr/>
        </p:nvPicPr>
        <p:blipFill>
          <a:blip r:embed="rId4"/>
          <a:srcRect/>
          <a:stretch/>
        </p:blipFill>
        <p:spPr>
          <a:xfrm>
            <a:off x="5834073" y="1272766"/>
            <a:ext cx="2205986" cy="16544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6131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1077510" y="97112"/>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 Hull Design</a:t>
            </a:r>
            <a:endParaRPr dirty="0">
              <a:solidFill>
                <a:schemeClr val="lt1"/>
              </a:solidFill>
            </a:endParaRPr>
          </a:p>
        </p:txBody>
      </p:sp>
      <p:graphicFrame>
        <p:nvGraphicFramePr>
          <p:cNvPr id="931" name="Google Shape;931;p84"/>
          <p:cNvGraphicFramePr/>
          <p:nvPr>
            <p:extLst>
              <p:ext uri="{D42A27DB-BD31-4B8C-83A1-F6EECF244321}">
                <p14:modId xmlns:p14="http://schemas.microsoft.com/office/powerpoint/2010/main" val="3888956212"/>
              </p:ext>
            </p:extLst>
          </p:nvPr>
        </p:nvGraphicFramePr>
        <p:xfrm>
          <a:off x="271738" y="808125"/>
          <a:ext cx="8597253" cy="4238263"/>
        </p:xfrm>
        <a:graphic>
          <a:graphicData uri="http://schemas.openxmlformats.org/drawingml/2006/table">
            <a:tbl>
              <a:tblPr>
                <a:noFill/>
                <a:tableStyleId>{0341ED35-F635-476C-8BE0-C94C1233E2F4}</a:tableStyleId>
              </a:tblPr>
              <a:tblGrid>
                <a:gridCol w="4561519">
                  <a:extLst>
                    <a:ext uri="{9D8B030D-6E8A-4147-A177-3AD203B41FA5}">
                      <a16:colId xmlns:a16="http://schemas.microsoft.com/office/drawing/2014/main" val="20000"/>
                    </a:ext>
                  </a:extLst>
                </a:gridCol>
                <a:gridCol w="4035734">
                  <a:extLst>
                    <a:ext uri="{9D8B030D-6E8A-4147-A177-3AD203B41FA5}">
                      <a16:colId xmlns:a16="http://schemas.microsoft.com/office/drawing/2014/main" val="20001"/>
                    </a:ext>
                  </a:extLst>
                </a:gridCol>
              </a:tblGrid>
              <a:tr h="447558">
                <a:tc>
                  <a:txBody>
                    <a:bodyPr/>
                    <a:lstStyle/>
                    <a:p>
                      <a:pPr marL="0" lvl="0" indent="0" algn="ctr" rtl="0">
                        <a:spcBef>
                          <a:spcPts val="0"/>
                        </a:spcBef>
                        <a:spcAft>
                          <a:spcPts val="0"/>
                        </a:spcAft>
                        <a:buNone/>
                      </a:pPr>
                      <a:r>
                        <a:rPr lang="en-MY" sz="1800" dirty="0">
                          <a:solidFill>
                            <a:schemeClr val="dk1"/>
                          </a:solidFill>
                          <a:latin typeface="Kulim Park"/>
                          <a:ea typeface="Kulim Park"/>
                          <a:cs typeface="Kulim Park"/>
                          <a:sym typeface="Kulim Park"/>
                        </a:rPr>
                        <a:t>Saab Seaeye </a:t>
                      </a:r>
                      <a:r>
                        <a:rPr lang="en-MY" sz="1800" dirty="0" err="1">
                          <a:solidFill>
                            <a:schemeClr val="dk1"/>
                          </a:solidFill>
                          <a:latin typeface="Kulim Park"/>
                          <a:ea typeface="Kulim Park"/>
                          <a:cs typeface="Kulim Park"/>
                          <a:sym typeface="Kulim Park"/>
                        </a:rPr>
                        <a:t>Sabertooth</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Perry XLX EVO</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684898">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105807">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Built with a modular, cylindrical shape for simple customization and adaption to various mission requirements.</a:t>
                      </a:r>
                    </a:p>
                    <a:p>
                      <a:pPr marL="0" lvl="0" indent="0" algn="l" rtl="0">
                        <a:spcBef>
                          <a:spcPts val="0"/>
                        </a:spcBef>
                        <a:spcAft>
                          <a:spcPts val="0"/>
                        </a:spcAft>
                        <a:buFont typeface="Arial" panose="020B0604020202020204" pitchFamily="34" charset="0"/>
                        <a:buNone/>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Composed of high-strength, low-density composite materials that provide durability and buoyancy while decreasing weight.</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Provides for the installation of a range of sensors and instruments, such as sonar systems, manipulator arms, and sampling equipment.</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tc>
                  <a:txBody>
                    <a:bodyPr/>
                    <a:lstStyle/>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The streamlined, cylindrical shape enables stability and mobility in strong ocean currents.</a:t>
                      </a:r>
                    </a:p>
                    <a:p>
                      <a:pPr marL="171450" lvl="8"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High-strength steel and titanium alloys are used to enhance durability and corrosion resistance in hostile underwater environments.</a:t>
                      </a:r>
                    </a:p>
                    <a:p>
                      <a:pPr marL="171450" lvl="8"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Can transport a wide range of subsea equipment and instruments, such as manipulator arms, drilling tools, and sensors.</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5EBDAD50-FA20-C301-B2C5-41E04F930DE6}"/>
              </a:ext>
            </a:extLst>
          </p:cNvPr>
          <p:cNvPicPr>
            <a:picLocks noChangeAspect="1"/>
          </p:cNvPicPr>
          <p:nvPr/>
        </p:nvPicPr>
        <p:blipFill>
          <a:blip r:embed="rId3"/>
          <a:stretch>
            <a:fillRect/>
          </a:stretch>
        </p:blipFill>
        <p:spPr>
          <a:xfrm>
            <a:off x="1509615" y="1272766"/>
            <a:ext cx="2608623" cy="1665344"/>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769CC872-77CD-6458-FEB0-B9A97DA93B21}"/>
              </a:ext>
            </a:extLst>
          </p:cNvPr>
          <p:cNvPicPr>
            <a:picLocks noChangeAspect="1"/>
          </p:cNvPicPr>
          <p:nvPr/>
        </p:nvPicPr>
        <p:blipFill>
          <a:blip r:embed="rId4"/>
          <a:stretch>
            <a:fillRect/>
          </a:stretch>
        </p:blipFill>
        <p:spPr>
          <a:xfrm>
            <a:off x="5463698" y="1272766"/>
            <a:ext cx="2547974" cy="1691722"/>
          </a:xfrm>
          <a:prstGeom prst="rect">
            <a:avLst/>
          </a:prstGeom>
        </p:spPr>
      </p:pic>
    </p:spTree>
    <p:extLst>
      <p:ext uri="{BB962C8B-B14F-4D97-AF65-F5344CB8AC3E}">
        <p14:creationId xmlns:p14="http://schemas.microsoft.com/office/powerpoint/2010/main" val="2713986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1077510" y="97112"/>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 Hull Design</a:t>
            </a:r>
            <a:endParaRPr dirty="0">
              <a:solidFill>
                <a:schemeClr val="lt1"/>
              </a:solidFill>
            </a:endParaRPr>
          </a:p>
        </p:txBody>
      </p:sp>
      <p:graphicFrame>
        <p:nvGraphicFramePr>
          <p:cNvPr id="931" name="Google Shape;931;p84"/>
          <p:cNvGraphicFramePr/>
          <p:nvPr>
            <p:extLst>
              <p:ext uri="{D42A27DB-BD31-4B8C-83A1-F6EECF244321}">
                <p14:modId xmlns:p14="http://schemas.microsoft.com/office/powerpoint/2010/main" val="1739130515"/>
              </p:ext>
            </p:extLst>
          </p:nvPr>
        </p:nvGraphicFramePr>
        <p:xfrm>
          <a:off x="271738" y="808125"/>
          <a:ext cx="8597253" cy="4238263"/>
        </p:xfrm>
        <a:graphic>
          <a:graphicData uri="http://schemas.openxmlformats.org/drawingml/2006/table">
            <a:tbl>
              <a:tblPr>
                <a:noFill/>
                <a:tableStyleId>{0341ED35-F635-476C-8BE0-C94C1233E2F4}</a:tableStyleId>
              </a:tblPr>
              <a:tblGrid>
                <a:gridCol w="4561519">
                  <a:extLst>
                    <a:ext uri="{9D8B030D-6E8A-4147-A177-3AD203B41FA5}">
                      <a16:colId xmlns:a16="http://schemas.microsoft.com/office/drawing/2014/main" val="20000"/>
                    </a:ext>
                  </a:extLst>
                </a:gridCol>
                <a:gridCol w="4035734">
                  <a:extLst>
                    <a:ext uri="{9D8B030D-6E8A-4147-A177-3AD203B41FA5}">
                      <a16:colId xmlns:a16="http://schemas.microsoft.com/office/drawing/2014/main" val="20001"/>
                    </a:ext>
                  </a:extLst>
                </a:gridCol>
              </a:tblGrid>
              <a:tr h="447558">
                <a:tc>
                  <a:txBody>
                    <a:bodyPr/>
                    <a:lstStyle/>
                    <a:p>
                      <a:pPr marL="0" lvl="0" indent="0" algn="ctr" rtl="0">
                        <a:spcBef>
                          <a:spcPts val="0"/>
                        </a:spcBef>
                        <a:spcAft>
                          <a:spcPts val="0"/>
                        </a:spcAft>
                        <a:buNone/>
                      </a:pPr>
                      <a:r>
                        <a:rPr lang="en-MY" sz="1800" dirty="0">
                          <a:solidFill>
                            <a:schemeClr val="dk1"/>
                          </a:solidFill>
                          <a:latin typeface="Kulim Park"/>
                          <a:ea typeface="Kulim Park"/>
                          <a:cs typeface="Kulim Park"/>
                          <a:sym typeface="Kulim Park"/>
                        </a:rPr>
                        <a:t>Deep Trekker Revolution</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algn="ctr"/>
                      <a:r>
                        <a:rPr lang="en-US" sz="1800" dirty="0">
                          <a:latin typeface="Kulim Park" panose="020B0604020202020204" charset="0"/>
                        </a:rPr>
                        <a:t>Saipem's Hydrone-R</a:t>
                      </a:r>
                      <a:endParaRPr lang="en-MY" sz="1800" dirty="0">
                        <a:latin typeface="Kulim Park" panose="020B0604020202020204" charset="0"/>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684898">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105807">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The compact, cylindrical shape enables stability and mobility in limited locations.</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Composed of durable, high-strength polymer materials that provide corrosion resistance and buoyancy while lowering weight.</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Can carry a variety of tools and equipment, including as cameras, manipulator arms, and sonar systems.</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tc>
                  <a:txBody>
                    <a:bodyPr/>
                    <a:lstStyle/>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The streamlined, cylindrical hull design decreases drag and increases maneuverability in strong ocean currents.</a:t>
                      </a:r>
                    </a:p>
                    <a:p>
                      <a:pPr marL="171450" lvl="8"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High-strength steel and titanium alloys are used to enhance durability and corrosion resistance in hostile underwater environments.</a:t>
                      </a:r>
                    </a:p>
                    <a:p>
                      <a:pPr marL="171450" lvl="8"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Able to transport a variety of tools and equipment, such as manipulator arms, cutting tools, and inspection sensors.</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 name="Picture 2" descr="A picture containing indoor, watch, black, dark">
            <a:extLst>
              <a:ext uri="{FF2B5EF4-FFF2-40B4-BE49-F238E27FC236}">
                <a16:creationId xmlns:a16="http://schemas.microsoft.com/office/drawing/2014/main" id="{FDCE3EAC-3BE8-F1AA-D2E0-D73348DEEF7E}"/>
              </a:ext>
            </a:extLst>
          </p:cNvPr>
          <p:cNvPicPr>
            <a:picLocks noChangeAspect="1"/>
          </p:cNvPicPr>
          <p:nvPr/>
        </p:nvPicPr>
        <p:blipFill>
          <a:blip r:embed="rId3"/>
          <a:stretch>
            <a:fillRect/>
          </a:stretch>
        </p:blipFill>
        <p:spPr>
          <a:xfrm>
            <a:off x="1201009" y="919741"/>
            <a:ext cx="3089108" cy="2227520"/>
          </a:xfrm>
          <a:prstGeom prst="rect">
            <a:avLst/>
          </a:prstGeom>
        </p:spPr>
      </p:pic>
      <p:pic>
        <p:nvPicPr>
          <p:cNvPr id="5" name="Picture 4" descr="A close-up of a machine&#10;&#10;Description automatically generated with medium confidence">
            <a:extLst>
              <a:ext uri="{FF2B5EF4-FFF2-40B4-BE49-F238E27FC236}">
                <a16:creationId xmlns:a16="http://schemas.microsoft.com/office/drawing/2014/main" id="{AED2FDFD-00ED-E364-8B19-286DF6EE1A99}"/>
              </a:ext>
            </a:extLst>
          </p:cNvPr>
          <p:cNvPicPr>
            <a:picLocks noChangeAspect="1"/>
          </p:cNvPicPr>
          <p:nvPr/>
        </p:nvPicPr>
        <p:blipFill>
          <a:blip r:embed="rId4"/>
          <a:stretch>
            <a:fillRect/>
          </a:stretch>
        </p:blipFill>
        <p:spPr>
          <a:xfrm>
            <a:off x="5479525" y="1195554"/>
            <a:ext cx="2779471" cy="1799160"/>
          </a:xfrm>
          <a:prstGeom prst="rect">
            <a:avLst/>
          </a:prstGeom>
        </p:spPr>
      </p:pic>
    </p:spTree>
    <p:extLst>
      <p:ext uri="{BB962C8B-B14F-4D97-AF65-F5344CB8AC3E}">
        <p14:creationId xmlns:p14="http://schemas.microsoft.com/office/powerpoint/2010/main" val="2391624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967507" y="54089"/>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ii. Propulsion System</a:t>
            </a:r>
            <a:endParaRPr dirty="0">
              <a:solidFill>
                <a:schemeClr val="lt1"/>
              </a:solidFill>
            </a:endParaRPr>
          </a:p>
        </p:txBody>
      </p:sp>
      <p:graphicFrame>
        <p:nvGraphicFramePr>
          <p:cNvPr id="931" name="Google Shape;931;p84"/>
          <p:cNvGraphicFramePr/>
          <p:nvPr>
            <p:extLst>
              <p:ext uri="{D42A27DB-BD31-4B8C-83A1-F6EECF244321}">
                <p14:modId xmlns:p14="http://schemas.microsoft.com/office/powerpoint/2010/main" val="512936036"/>
              </p:ext>
            </p:extLst>
          </p:nvPr>
        </p:nvGraphicFramePr>
        <p:xfrm>
          <a:off x="271738" y="808125"/>
          <a:ext cx="8597253" cy="4281286"/>
        </p:xfrm>
        <a:graphic>
          <a:graphicData uri="http://schemas.openxmlformats.org/drawingml/2006/table">
            <a:tbl>
              <a:tblPr>
                <a:noFill/>
                <a:tableStyleId>{0341ED35-F635-476C-8BE0-C94C1233E2F4}</a:tableStyleId>
              </a:tblPr>
              <a:tblGrid>
                <a:gridCol w="4561519">
                  <a:extLst>
                    <a:ext uri="{9D8B030D-6E8A-4147-A177-3AD203B41FA5}">
                      <a16:colId xmlns:a16="http://schemas.microsoft.com/office/drawing/2014/main" val="20000"/>
                    </a:ext>
                  </a:extLst>
                </a:gridCol>
                <a:gridCol w="4035734">
                  <a:extLst>
                    <a:ext uri="{9D8B030D-6E8A-4147-A177-3AD203B41FA5}">
                      <a16:colId xmlns:a16="http://schemas.microsoft.com/office/drawing/2014/main" val="20001"/>
                    </a:ext>
                  </a:extLst>
                </a:gridCol>
              </a:tblGrid>
              <a:tr h="447558">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CURV I</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CURV II</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684898">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105807">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Deep-sea mobility and stability are enhanced with a six-thruster system.</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Two horizontal thrusters allow for forward and reverse movement.</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Two vertical thrusters move up and down.</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Two lateral thrusters for movement to the left and right.</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Thrusters are reversible and electrically powered.</a:t>
                      </a: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Four-thruster design for underwater maneuverability and control in a wide range of applications.</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Two horizontal thrusters allow for forward and reverse movement.</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Two vertical thrusters rotate upwards and downwards.</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Thrusters are reversible and electrically powered.</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 name="Picture 3" descr="A picture containing text, outdoor, water, old&#10;&#10;Description automatically generated">
            <a:extLst>
              <a:ext uri="{FF2B5EF4-FFF2-40B4-BE49-F238E27FC236}">
                <a16:creationId xmlns:a16="http://schemas.microsoft.com/office/drawing/2014/main" id="{475E701E-6A43-DD15-59A6-B75FD9800722}"/>
              </a:ext>
            </a:extLst>
          </p:cNvPr>
          <p:cNvPicPr>
            <a:picLocks noChangeAspect="1"/>
          </p:cNvPicPr>
          <p:nvPr/>
        </p:nvPicPr>
        <p:blipFill rotWithShape="1">
          <a:blip r:embed="rId3"/>
          <a:srcRect t="-163" b="12902"/>
          <a:stretch/>
        </p:blipFill>
        <p:spPr>
          <a:xfrm>
            <a:off x="1799329" y="1263137"/>
            <a:ext cx="1748497" cy="1654490"/>
          </a:xfrm>
          <a:prstGeom prst="rect">
            <a:avLst/>
          </a:prstGeom>
          <a:ln>
            <a:noFill/>
          </a:ln>
          <a:effectLst>
            <a:outerShdw blurRad="190500" algn="tl" rotWithShape="0">
              <a:srgbClr val="000000">
                <a:alpha val="70000"/>
              </a:srgbClr>
            </a:outerShdw>
          </a:effectLst>
        </p:spPr>
      </p:pic>
      <p:pic>
        <p:nvPicPr>
          <p:cNvPr id="6" name="Picture 5" descr="A person standing next to a machine">
            <a:extLst>
              <a:ext uri="{FF2B5EF4-FFF2-40B4-BE49-F238E27FC236}">
                <a16:creationId xmlns:a16="http://schemas.microsoft.com/office/drawing/2014/main" id="{10FD2FCF-35A4-BFA5-3F54-706657F761BA}"/>
              </a:ext>
            </a:extLst>
          </p:cNvPr>
          <p:cNvPicPr>
            <a:picLocks noChangeAspect="1"/>
          </p:cNvPicPr>
          <p:nvPr/>
        </p:nvPicPr>
        <p:blipFill>
          <a:blip r:embed="rId4"/>
          <a:stretch>
            <a:fillRect/>
          </a:stretch>
        </p:blipFill>
        <p:spPr>
          <a:xfrm>
            <a:off x="5610156" y="1263136"/>
            <a:ext cx="2653820" cy="16544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80991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1077510" y="97112"/>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ii. Propulsion System</a:t>
            </a:r>
            <a:endParaRPr dirty="0">
              <a:solidFill>
                <a:schemeClr val="lt1"/>
              </a:solidFill>
            </a:endParaRPr>
          </a:p>
        </p:txBody>
      </p:sp>
      <p:graphicFrame>
        <p:nvGraphicFramePr>
          <p:cNvPr id="931" name="Google Shape;931;p84"/>
          <p:cNvGraphicFramePr/>
          <p:nvPr>
            <p:extLst>
              <p:ext uri="{D42A27DB-BD31-4B8C-83A1-F6EECF244321}">
                <p14:modId xmlns:p14="http://schemas.microsoft.com/office/powerpoint/2010/main" val="2830516956"/>
              </p:ext>
            </p:extLst>
          </p:nvPr>
        </p:nvGraphicFramePr>
        <p:xfrm>
          <a:off x="271738" y="808125"/>
          <a:ext cx="8597253" cy="4238263"/>
        </p:xfrm>
        <a:graphic>
          <a:graphicData uri="http://schemas.openxmlformats.org/drawingml/2006/table">
            <a:tbl>
              <a:tblPr>
                <a:noFill/>
                <a:tableStyleId>{0341ED35-F635-476C-8BE0-C94C1233E2F4}</a:tableStyleId>
              </a:tblPr>
              <a:tblGrid>
                <a:gridCol w="4561519">
                  <a:extLst>
                    <a:ext uri="{9D8B030D-6E8A-4147-A177-3AD203B41FA5}">
                      <a16:colId xmlns:a16="http://schemas.microsoft.com/office/drawing/2014/main" val="20000"/>
                    </a:ext>
                  </a:extLst>
                </a:gridCol>
                <a:gridCol w="4035734">
                  <a:extLst>
                    <a:ext uri="{9D8B030D-6E8A-4147-A177-3AD203B41FA5}">
                      <a16:colId xmlns:a16="http://schemas.microsoft.com/office/drawing/2014/main" val="20001"/>
                    </a:ext>
                  </a:extLst>
                </a:gridCol>
              </a:tblGrid>
              <a:tr h="447558">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CURV III</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CURV 21</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684898">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105807">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Eight-thruster configuration for increased deep-sea stability and control.</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Four horizontal thrusters allow for movement forward, backward, left, and right.</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For motion up and down, there are four vertical thrusters.</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Thrusters are reversible and electrically powered.</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tc>
                  <a:txBody>
                    <a:bodyPr/>
                    <a:lstStyle/>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Electric thrusters are used for propulsion and maneuvering.</a:t>
                      </a:r>
                    </a:p>
                    <a:p>
                      <a:pPr marL="171450" lvl="8"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Official sources do not specify the exact number of thrusters utilized but it is believed that at least six thrusters are used for precision control.</a:t>
                      </a:r>
                    </a:p>
                    <a:p>
                      <a:pPr marL="171450" lvl="8"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The thrusters are mounted on the frame of the ROV to enable omnidirectional movement and accurate mobility in any direction.</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 name="Picture 3">
            <a:extLst>
              <a:ext uri="{FF2B5EF4-FFF2-40B4-BE49-F238E27FC236}">
                <a16:creationId xmlns:a16="http://schemas.microsoft.com/office/drawing/2014/main" id="{475E701E-6A43-DD15-59A6-B75FD9800722}"/>
              </a:ext>
            </a:extLst>
          </p:cNvPr>
          <p:cNvPicPr>
            <a:picLocks noChangeAspect="1"/>
          </p:cNvPicPr>
          <p:nvPr/>
        </p:nvPicPr>
        <p:blipFill>
          <a:blip r:embed="rId3"/>
          <a:srcRect l="14762" r="14762"/>
          <a:stretch/>
        </p:blipFill>
        <p:spPr>
          <a:xfrm>
            <a:off x="1780674" y="1263136"/>
            <a:ext cx="1753171" cy="1658912"/>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10FD2FCF-35A4-BFA5-3F54-706657F761BA}"/>
              </a:ext>
            </a:extLst>
          </p:cNvPr>
          <p:cNvPicPr>
            <a:picLocks noChangeAspect="1"/>
          </p:cNvPicPr>
          <p:nvPr/>
        </p:nvPicPr>
        <p:blipFill>
          <a:blip r:embed="rId4"/>
          <a:srcRect/>
          <a:stretch/>
        </p:blipFill>
        <p:spPr>
          <a:xfrm>
            <a:off x="5834073" y="1272766"/>
            <a:ext cx="2205986" cy="16544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90021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1056885"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ii. Propulsion System</a:t>
            </a:r>
            <a:endParaRPr dirty="0">
              <a:solidFill>
                <a:schemeClr val="lt1"/>
              </a:solidFill>
            </a:endParaRPr>
          </a:p>
        </p:txBody>
      </p:sp>
      <p:graphicFrame>
        <p:nvGraphicFramePr>
          <p:cNvPr id="931" name="Google Shape;931;p84"/>
          <p:cNvGraphicFramePr/>
          <p:nvPr>
            <p:extLst>
              <p:ext uri="{D42A27DB-BD31-4B8C-83A1-F6EECF244321}">
                <p14:modId xmlns:p14="http://schemas.microsoft.com/office/powerpoint/2010/main" val="871217161"/>
              </p:ext>
            </p:extLst>
          </p:nvPr>
        </p:nvGraphicFramePr>
        <p:xfrm>
          <a:off x="273373" y="657901"/>
          <a:ext cx="8597253" cy="4305986"/>
        </p:xfrm>
        <a:graphic>
          <a:graphicData uri="http://schemas.openxmlformats.org/drawingml/2006/table">
            <a:tbl>
              <a:tblPr>
                <a:noFill/>
                <a:tableStyleId>{0341ED35-F635-476C-8BE0-C94C1233E2F4}</a:tableStyleId>
              </a:tblPr>
              <a:tblGrid>
                <a:gridCol w="4561519">
                  <a:extLst>
                    <a:ext uri="{9D8B030D-6E8A-4147-A177-3AD203B41FA5}">
                      <a16:colId xmlns:a16="http://schemas.microsoft.com/office/drawing/2014/main" val="20000"/>
                    </a:ext>
                  </a:extLst>
                </a:gridCol>
                <a:gridCol w="4035734">
                  <a:extLst>
                    <a:ext uri="{9D8B030D-6E8A-4147-A177-3AD203B41FA5}">
                      <a16:colId xmlns:a16="http://schemas.microsoft.com/office/drawing/2014/main" val="20001"/>
                    </a:ext>
                  </a:extLst>
                </a:gridCol>
              </a:tblGrid>
              <a:tr h="435731">
                <a:tc>
                  <a:txBody>
                    <a:bodyPr/>
                    <a:lstStyle/>
                    <a:p>
                      <a:pPr marL="0" lvl="0" indent="0" algn="ctr" rtl="0">
                        <a:spcBef>
                          <a:spcPts val="0"/>
                        </a:spcBef>
                        <a:spcAft>
                          <a:spcPts val="0"/>
                        </a:spcAft>
                        <a:buNone/>
                      </a:pPr>
                      <a:r>
                        <a:rPr lang="en-MY" sz="1800" dirty="0">
                          <a:solidFill>
                            <a:schemeClr val="dk1"/>
                          </a:solidFill>
                          <a:latin typeface="Kulim Park"/>
                          <a:ea typeface="Kulim Park"/>
                          <a:cs typeface="Kulim Park"/>
                          <a:sym typeface="Kulim Park"/>
                        </a:rPr>
                        <a:t>Saab Seaeye </a:t>
                      </a:r>
                      <a:r>
                        <a:rPr lang="en-MY" sz="1800" dirty="0" err="1">
                          <a:solidFill>
                            <a:schemeClr val="dk1"/>
                          </a:solidFill>
                          <a:latin typeface="Kulim Park"/>
                          <a:ea typeface="Kulim Park"/>
                          <a:cs typeface="Kulim Park"/>
                          <a:sym typeface="Kulim Park"/>
                        </a:rPr>
                        <a:t>Sabertooth</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Perry XLX EVO</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534222">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336033">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It contains six vectored thrusters, each with six degrees of freedom (6 DOF).</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The thrusters are organized symmetrically, with two in front, two in back, and one on each side.</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The thrusters are brushless DC electric motors that may be controlled separately for accurate maneuvering and station-keeping.</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tc>
                  <a:txBody>
                    <a:bodyPr/>
                    <a:lstStyle/>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8 horizontal thrusters for forward, backward, left, and right movement</a:t>
                      </a:r>
                    </a:p>
                    <a:p>
                      <a:pPr marL="171450" lvl="8"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4 vertical thrusters for up and down movement</a:t>
                      </a:r>
                    </a:p>
                    <a:p>
                      <a:pPr marL="171450" lvl="8"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Thrusters are brushless DC motors, with variable speed control and reversible rotation</a:t>
                      </a: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5EBDAD50-FA20-C301-B2C5-41E04F930DE6}"/>
              </a:ext>
            </a:extLst>
          </p:cNvPr>
          <p:cNvPicPr>
            <a:picLocks noChangeAspect="1"/>
          </p:cNvPicPr>
          <p:nvPr/>
        </p:nvPicPr>
        <p:blipFill>
          <a:blip r:embed="rId3"/>
          <a:stretch>
            <a:fillRect/>
          </a:stretch>
        </p:blipFill>
        <p:spPr>
          <a:xfrm>
            <a:off x="1690446" y="1176514"/>
            <a:ext cx="2235286" cy="1427005"/>
          </a:xfrm>
          <a:prstGeom prst="rect">
            <a:avLst/>
          </a:prstGeom>
        </p:spPr>
      </p:pic>
      <p:pic>
        <p:nvPicPr>
          <p:cNvPr id="9" name="Picture 8" descr="A picture containing yellow&#10;&#10;Description automatically generated">
            <a:extLst>
              <a:ext uri="{FF2B5EF4-FFF2-40B4-BE49-F238E27FC236}">
                <a16:creationId xmlns:a16="http://schemas.microsoft.com/office/drawing/2014/main" id="{769CC872-77CD-6458-FEB0-B9A97DA93B21}"/>
              </a:ext>
            </a:extLst>
          </p:cNvPr>
          <p:cNvPicPr>
            <a:picLocks noChangeAspect="1"/>
          </p:cNvPicPr>
          <p:nvPr/>
        </p:nvPicPr>
        <p:blipFill>
          <a:blip r:embed="rId4"/>
          <a:stretch>
            <a:fillRect/>
          </a:stretch>
        </p:blipFill>
        <p:spPr>
          <a:xfrm>
            <a:off x="5663079" y="1121512"/>
            <a:ext cx="2235286" cy="1484114"/>
          </a:xfrm>
          <a:prstGeom prst="rect">
            <a:avLst/>
          </a:prstGeom>
        </p:spPr>
      </p:pic>
    </p:spTree>
    <p:extLst>
      <p:ext uri="{BB962C8B-B14F-4D97-AF65-F5344CB8AC3E}">
        <p14:creationId xmlns:p14="http://schemas.microsoft.com/office/powerpoint/2010/main" val="2370403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1077510" y="97112"/>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ii. Propulsion System</a:t>
            </a:r>
            <a:endParaRPr dirty="0">
              <a:solidFill>
                <a:schemeClr val="lt1"/>
              </a:solidFill>
            </a:endParaRPr>
          </a:p>
        </p:txBody>
      </p:sp>
      <p:graphicFrame>
        <p:nvGraphicFramePr>
          <p:cNvPr id="931" name="Google Shape;931;p84"/>
          <p:cNvGraphicFramePr/>
          <p:nvPr>
            <p:extLst>
              <p:ext uri="{D42A27DB-BD31-4B8C-83A1-F6EECF244321}">
                <p14:modId xmlns:p14="http://schemas.microsoft.com/office/powerpoint/2010/main" val="1695807812"/>
              </p:ext>
            </p:extLst>
          </p:nvPr>
        </p:nvGraphicFramePr>
        <p:xfrm>
          <a:off x="271738" y="808125"/>
          <a:ext cx="8597253" cy="4157647"/>
        </p:xfrm>
        <a:graphic>
          <a:graphicData uri="http://schemas.openxmlformats.org/drawingml/2006/table">
            <a:tbl>
              <a:tblPr>
                <a:noFill/>
                <a:tableStyleId>{0341ED35-F635-476C-8BE0-C94C1233E2F4}</a:tableStyleId>
              </a:tblPr>
              <a:tblGrid>
                <a:gridCol w="4561519">
                  <a:extLst>
                    <a:ext uri="{9D8B030D-6E8A-4147-A177-3AD203B41FA5}">
                      <a16:colId xmlns:a16="http://schemas.microsoft.com/office/drawing/2014/main" val="20000"/>
                    </a:ext>
                  </a:extLst>
                </a:gridCol>
                <a:gridCol w="4035734">
                  <a:extLst>
                    <a:ext uri="{9D8B030D-6E8A-4147-A177-3AD203B41FA5}">
                      <a16:colId xmlns:a16="http://schemas.microsoft.com/office/drawing/2014/main" val="20001"/>
                    </a:ext>
                  </a:extLst>
                </a:gridCol>
              </a:tblGrid>
              <a:tr h="447558">
                <a:tc>
                  <a:txBody>
                    <a:bodyPr/>
                    <a:lstStyle/>
                    <a:p>
                      <a:pPr marL="0" lvl="0" indent="0" algn="ctr" rtl="0">
                        <a:spcBef>
                          <a:spcPts val="0"/>
                        </a:spcBef>
                        <a:spcAft>
                          <a:spcPts val="0"/>
                        </a:spcAft>
                        <a:buNone/>
                      </a:pPr>
                      <a:r>
                        <a:rPr lang="en-MY" sz="1800" dirty="0">
                          <a:solidFill>
                            <a:schemeClr val="dk1"/>
                          </a:solidFill>
                          <a:latin typeface="Kulim Park"/>
                          <a:ea typeface="Kulim Park"/>
                          <a:cs typeface="Kulim Park"/>
                          <a:sym typeface="Kulim Park"/>
                        </a:rPr>
                        <a:t>Deep Trekker Revolution</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algn="ctr"/>
                      <a:r>
                        <a:rPr lang="en-US" sz="1800" dirty="0">
                          <a:latin typeface="Kulim Park" panose="020B0604020202020204" charset="0"/>
                        </a:rPr>
                        <a:t>Saipem's Hydrone-R</a:t>
                      </a:r>
                      <a:endParaRPr lang="en-MY" sz="1800" dirty="0">
                        <a:latin typeface="Kulim Park" panose="020B0604020202020204" charset="0"/>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561259">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2105807">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Six powerful thrusters.</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Two of which are placed vertically enabling precise vertical movement and depth retention.</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Four of the thrusters are horizontally positioned and vectored to allow for lateral mobility.</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This thruster design is ideal for holding in heavier currents and maintaining stable control when making fine adjustments during an inspection or survey.</a:t>
                      </a: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tc>
                  <a:txBody>
                    <a:bodyPr/>
                    <a:lstStyle/>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Horizontal thrusters allow for movement forward, backward, left, and right.</a:t>
                      </a:r>
                    </a:p>
                    <a:p>
                      <a:pPr marL="171450" lvl="8"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Vertical thrusters go up and down.</a:t>
                      </a:r>
                    </a:p>
                    <a:p>
                      <a:pPr marL="171450" lvl="8"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Thrusters are reversible and electrically powered.</a:t>
                      </a:r>
                    </a:p>
                    <a:p>
                      <a:pPr marL="0" lvl="8" indent="0" algn="l" rtl="0">
                        <a:spcBef>
                          <a:spcPts val="0"/>
                        </a:spcBef>
                        <a:spcAft>
                          <a:spcPts val="0"/>
                        </a:spcAft>
                        <a:buFont typeface="Arial" panose="020B0604020202020204" pitchFamily="34" charset="0"/>
                        <a:buNone/>
                      </a:pPr>
                      <a:endParaRPr lang="en-US"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3" name="Picture 2" descr="A picture containing indoor, watch, black, dark">
            <a:extLst>
              <a:ext uri="{FF2B5EF4-FFF2-40B4-BE49-F238E27FC236}">
                <a16:creationId xmlns:a16="http://schemas.microsoft.com/office/drawing/2014/main" id="{FDCE3EAC-3BE8-F1AA-D2E0-D73348DEEF7E}"/>
              </a:ext>
            </a:extLst>
          </p:cNvPr>
          <p:cNvPicPr>
            <a:picLocks noChangeAspect="1"/>
          </p:cNvPicPr>
          <p:nvPr/>
        </p:nvPicPr>
        <p:blipFill>
          <a:blip r:embed="rId3"/>
          <a:stretch>
            <a:fillRect/>
          </a:stretch>
        </p:blipFill>
        <p:spPr>
          <a:xfrm>
            <a:off x="1339230" y="1090139"/>
            <a:ext cx="2641250" cy="1904575"/>
          </a:xfrm>
          <a:prstGeom prst="rect">
            <a:avLst/>
          </a:prstGeom>
        </p:spPr>
      </p:pic>
      <p:pic>
        <p:nvPicPr>
          <p:cNvPr id="5" name="Picture 4" descr="A close-up of a machine&#10;&#10;Description automatically generated with medium confidence">
            <a:extLst>
              <a:ext uri="{FF2B5EF4-FFF2-40B4-BE49-F238E27FC236}">
                <a16:creationId xmlns:a16="http://schemas.microsoft.com/office/drawing/2014/main" id="{AED2FDFD-00ED-E364-8B19-286DF6EE1A99}"/>
              </a:ext>
            </a:extLst>
          </p:cNvPr>
          <p:cNvPicPr>
            <a:picLocks noChangeAspect="1"/>
          </p:cNvPicPr>
          <p:nvPr/>
        </p:nvPicPr>
        <p:blipFill>
          <a:blip r:embed="rId4"/>
          <a:stretch>
            <a:fillRect/>
          </a:stretch>
        </p:blipFill>
        <p:spPr>
          <a:xfrm>
            <a:off x="5582764" y="1217677"/>
            <a:ext cx="2325245" cy="1505138"/>
          </a:xfrm>
          <a:prstGeom prst="rect">
            <a:avLst/>
          </a:prstGeom>
        </p:spPr>
      </p:pic>
    </p:spTree>
    <p:extLst>
      <p:ext uri="{BB962C8B-B14F-4D97-AF65-F5344CB8AC3E}">
        <p14:creationId xmlns:p14="http://schemas.microsoft.com/office/powerpoint/2010/main" val="123345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967507" y="54089"/>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iii. </a:t>
            </a:r>
            <a:r>
              <a:rPr lang="en-MY" dirty="0">
                <a:solidFill>
                  <a:schemeClr val="lt1"/>
                </a:solidFill>
              </a:rPr>
              <a:t>Navigation System &amp; Control</a:t>
            </a:r>
            <a:endParaRPr dirty="0">
              <a:solidFill>
                <a:schemeClr val="lt1"/>
              </a:solidFill>
            </a:endParaRPr>
          </a:p>
        </p:txBody>
      </p:sp>
      <p:graphicFrame>
        <p:nvGraphicFramePr>
          <p:cNvPr id="931" name="Google Shape;931;p84"/>
          <p:cNvGraphicFramePr/>
          <p:nvPr>
            <p:extLst>
              <p:ext uri="{D42A27DB-BD31-4B8C-83A1-F6EECF244321}">
                <p14:modId xmlns:p14="http://schemas.microsoft.com/office/powerpoint/2010/main" val="2785460732"/>
              </p:ext>
            </p:extLst>
          </p:nvPr>
        </p:nvGraphicFramePr>
        <p:xfrm>
          <a:off x="271738" y="808125"/>
          <a:ext cx="8597253" cy="4236389"/>
        </p:xfrm>
        <a:graphic>
          <a:graphicData uri="http://schemas.openxmlformats.org/drawingml/2006/table">
            <a:tbl>
              <a:tblPr>
                <a:noFill/>
                <a:tableStyleId>{0341ED35-F635-476C-8BE0-C94C1233E2F4}</a:tableStyleId>
              </a:tblPr>
              <a:tblGrid>
                <a:gridCol w="4561519">
                  <a:extLst>
                    <a:ext uri="{9D8B030D-6E8A-4147-A177-3AD203B41FA5}">
                      <a16:colId xmlns:a16="http://schemas.microsoft.com/office/drawing/2014/main" val="20000"/>
                    </a:ext>
                  </a:extLst>
                </a:gridCol>
                <a:gridCol w="4035734">
                  <a:extLst>
                    <a:ext uri="{9D8B030D-6E8A-4147-A177-3AD203B41FA5}">
                      <a16:colId xmlns:a16="http://schemas.microsoft.com/office/drawing/2014/main" val="20001"/>
                    </a:ext>
                  </a:extLst>
                </a:gridCol>
              </a:tblGrid>
              <a:tr h="403529">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CURV I &amp; CURV II</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CURV III</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926272">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898647">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On the surface, a five-man team is in charge. </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This team leads, controls, and monitors the recovery operation using a closed-circuit television network and acoustic detection and location components.</a:t>
                      </a: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tc>
                  <a:txBody>
                    <a:bodyPr/>
                    <a:lstStyle/>
                    <a:p>
                      <a:pPr marL="171450" lvl="8"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Employs technologies developed for the Remote Unmanned Work System (RUWS) and Advanced Tethered Vehicle (ATV).</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4" name="Picture 3" descr="A picture containing text, outdoor, water, old&#10;&#10;Description automatically generated">
            <a:extLst>
              <a:ext uri="{FF2B5EF4-FFF2-40B4-BE49-F238E27FC236}">
                <a16:creationId xmlns:a16="http://schemas.microsoft.com/office/drawing/2014/main" id="{475E701E-6A43-DD15-59A6-B75FD9800722}"/>
              </a:ext>
            </a:extLst>
          </p:cNvPr>
          <p:cNvPicPr>
            <a:picLocks noChangeAspect="1"/>
          </p:cNvPicPr>
          <p:nvPr/>
        </p:nvPicPr>
        <p:blipFill rotWithShape="1">
          <a:blip r:embed="rId3"/>
          <a:srcRect t="-163" b="12902"/>
          <a:stretch/>
        </p:blipFill>
        <p:spPr>
          <a:xfrm>
            <a:off x="271739" y="1240143"/>
            <a:ext cx="1374206" cy="1880421"/>
          </a:xfrm>
          <a:prstGeom prst="rect">
            <a:avLst/>
          </a:prstGeom>
          <a:ln>
            <a:noFill/>
          </a:ln>
          <a:effectLst>
            <a:outerShdw blurRad="190500" algn="tl" rotWithShape="0">
              <a:srgbClr val="000000">
                <a:alpha val="70000"/>
              </a:srgbClr>
            </a:outerShdw>
          </a:effectLst>
        </p:spPr>
      </p:pic>
      <p:pic>
        <p:nvPicPr>
          <p:cNvPr id="6" name="Picture 5" descr="A person standing next to a machine">
            <a:extLst>
              <a:ext uri="{FF2B5EF4-FFF2-40B4-BE49-F238E27FC236}">
                <a16:creationId xmlns:a16="http://schemas.microsoft.com/office/drawing/2014/main" id="{10FD2FCF-35A4-BFA5-3F54-706657F761BA}"/>
              </a:ext>
            </a:extLst>
          </p:cNvPr>
          <p:cNvPicPr>
            <a:picLocks noChangeAspect="1"/>
          </p:cNvPicPr>
          <p:nvPr/>
        </p:nvPicPr>
        <p:blipFill>
          <a:blip r:embed="rId4"/>
          <a:stretch>
            <a:fillRect/>
          </a:stretch>
        </p:blipFill>
        <p:spPr>
          <a:xfrm>
            <a:off x="1648083" y="1240144"/>
            <a:ext cx="1553791" cy="1880421"/>
          </a:xfrm>
          <a:prstGeom prst="rect">
            <a:avLst/>
          </a:prstGeom>
          <a:ln>
            <a:noFill/>
          </a:ln>
          <a:effectLst>
            <a:outerShdw blurRad="190500" algn="tl" rotWithShape="0">
              <a:srgbClr val="000000">
                <a:alpha val="70000"/>
              </a:srgbClr>
            </a:outerShdw>
          </a:effectLst>
        </p:spPr>
      </p:pic>
      <p:pic>
        <p:nvPicPr>
          <p:cNvPr id="2" name="Picture 1">
            <a:extLst>
              <a:ext uri="{FF2B5EF4-FFF2-40B4-BE49-F238E27FC236}">
                <a16:creationId xmlns:a16="http://schemas.microsoft.com/office/drawing/2014/main" id="{D69C2466-12CE-AC5E-7D40-696BBE2F191C}"/>
              </a:ext>
            </a:extLst>
          </p:cNvPr>
          <p:cNvPicPr>
            <a:picLocks noChangeAspect="1"/>
          </p:cNvPicPr>
          <p:nvPr/>
        </p:nvPicPr>
        <p:blipFill>
          <a:blip r:embed="rId5"/>
          <a:srcRect l="14762" r="14762"/>
          <a:stretch/>
        </p:blipFill>
        <p:spPr>
          <a:xfrm>
            <a:off x="4848352" y="1240142"/>
            <a:ext cx="1799952" cy="1880421"/>
          </a:xfrm>
          <a:prstGeom prst="rect">
            <a:avLst/>
          </a:prstGeom>
          <a:ln>
            <a:noFill/>
          </a:ln>
          <a:effectLst>
            <a:outerShdw blurRad="190500" algn="tl" rotWithShape="0">
              <a:srgbClr val="000000">
                <a:alpha val="70000"/>
              </a:srgbClr>
            </a:outerShdw>
          </a:effectLst>
        </p:spPr>
      </p:pic>
      <p:pic>
        <p:nvPicPr>
          <p:cNvPr id="5" name="Picture 4" descr="A picture containing text, person, person, indoor&#10;&#10;Description automatically generated">
            <a:extLst>
              <a:ext uri="{FF2B5EF4-FFF2-40B4-BE49-F238E27FC236}">
                <a16:creationId xmlns:a16="http://schemas.microsoft.com/office/drawing/2014/main" id="{8B7F9B9C-E48F-BCBB-6DD1-BC7B89FDC009}"/>
              </a:ext>
            </a:extLst>
          </p:cNvPr>
          <p:cNvPicPr>
            <a:picLocks noChangeAspect="1"/>
          </p:cNvPicPr>
          <p:nvPr/>
        </p:nvPicPr>
        <p:blipFill rotWithShape="1">
          <a:blip r:embed="rId6"/>
          <a:srcRect l="17171" b="14052"/>
          <a:stretch/>
        </p:blipFill>
        <p:spPr>
          <a:xfrm>
            <a:off x="6648304" y="1240143"/>
            <a:ext cx="2220687" cy="1903414"/>
          </a:xfrm>
          <a:prstGeom prst="rect">
            <a:avLst/>
          </a:prstGeom>
        </p:spPr>
      </p:pic>
      <p:pic>
        <p:nvPicPr>
          <p:cNvPr id="10" name="Picture 9" descr="Diagram&#10;&#10;Description automatically generated">
            <a:extLst>
              <a:ext uri="{FF2B5EF4-FFF2-40B4-BE49-F238E27FC236}">
                <a16:creationId xmlns:a16="http://schemas.microsoft.com/office/drawing/2014/main" id="{F07B04C2-E4F5-3271-1756-C7B6046DABB5}"/>
              </a:ext>
            </a:extLst>
          </p:cNvPr>
          <p:cNvPicPr>
            <a:picLocks noChangeAspect="1"/>
          </p:cNvPicPr>
          <p:nvPr/>
        </p:nvPicPr>
        <p:blipFill rotWithShape="1">
          <a:blip r:embed="rId7"/>
          <a:srcRect t="1" b="10536"/>
          <a:stretch/>
        </p:blipFill>
        <p:spPr>
          <a:xfrm>
            <a:off x="3201875" y="1240144"/>
            <a:ext cx="1646475" cy="1880422"/>
          </a:xfrm>
          <a:prstGeom prst="rect">
            <a:avLst/>
          </a:prstGeom>
        </p:spPr>
      </p:pic>
    </p:spTree>
    <p:extLst>
      <p:ext uri="{BB962C8B-B14F-4D97-AF65-F5344CB8AC3E}">
        <p14:creationId xmlns:p14="http://schemas.microsoft.com/office/powerpoint/2010/main" val="35983490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1077510" y="97112"/>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iii. </a:t>
            </a:r>
            <a:r>
              <a:rPr lang="en-MY" dirty="0">
                <a:solidFill>
                  <a:schemeClr val="lt1"/>
                </a:solidFill>
              </a:rPr>
              <a:t>Navigation System &amp; Control</a:t>
            </a:r>
            <a:endParaRPr dirty="0">
              <a:solidFill>
                <a:schemeClr val="lt1"/>
              </a:solidFill>
            </a:endParaRPr>
          </a:p>
        </p:txBody>
      </p:sp>
      <p:graphicFrame>
        <p:nvGraphicFramePr>
          <p:cNvPr id="931" name="Google Shape;931;p84"/>
          <p:cNvGraphicFramePr/>
          <p:nvPr>
            <p:extLst>
              <p:ext uri="{D42A27DB-BD31-4B8C-83A1-F6EECF244321}">
                <p14:modId xmlns:p14="http://schemas.microsoft.com/office/powerpoint/2010/main" val="589820407"/>
              </p:ext>
            </p:extLst>
          </p:nvPr>
        </p:nvGraphicFramePr>
        <p:xfrm>
          <a:off x="271738" y="808126"/>
          <a:ext cx="8509772" cy="4190396"/>
        </p:xfrm>
        <a:graphic>
          <a:graphicData uri="http://schemas.openxmlformats.org/drawingml/2006/table">
            <a:tbl>
              <a:tblPr>
                <a:noFill/>
                <a:tableStyleId>{0341ED35-F635-476C-8BE0-C94C1233E2F4}</a:tableStyleId>
              </a:tblPr>
              <a:tblGrid>
                <a:gridCol w="8509772">
                  <a:extLst>
                    <a:ext uri="{9D8B030D-6E8A-4147-A177-3AD203B41FA5}">
                      <a16:colId xmlns:a16="http://schemas.microsoft.com/office/drawing/2014/main" val="20000"/>
                    </a:ext>
                  </a:extLst>
                </a:gridCol>
              </a:tblGrid>
              <a:tr h="390531">
                <a:tc>
                  <a:txBody>
                    <a:bodyPr/>
                    <a:lstStyle/>
                    <a:p>
                      <a:pPr marL="0" lvl="0" indent="0" algn="ctr" rtl="0">
                        <a:spcBef>
                          <a:spcPts val="0"/>
                        </a:spcBef>
                        <a:spcAft>
                          <a:spcPts val="0"/>
                        </a:spcAft>
                        <a:buNone/>
                      </a:pPr>
                      <a:r>
                        <a:rPr lang="en" sz="1800" dirty="0">
                          <a:solidFill>
                            <a:schemeClr val="dk1"/>
                          </a:solidFill>
                          <a:latin typeface="Kulim Park"/>
                          <a:ea typeface="Kulim Park"/>
                          <a:cs typeface="Kulim Park"/>
                          <a:sym typeface="Kulim Park"/>
                        </a:rPr>
                        <a:t>CURV 21</a:t>
                      </a:r>
                      <a:endParaRPr sz="1800" dirty="0">
                        <a:solidFill>
                          <a:schemeClr val="dk1"/>
                        </a:solidFill>
                        <a:latin typeface="Kulim Park"/>
                        <a:ea typeface="Kulim Park"/>
                        <a:cs typeface="Kulim Park"/>
                        <a:sym typeface="Kulim Park"/>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0"/>
                  </a:ext>
                </a:extLst>
              </a:tr>
              <a:tr h="1941438">
                <a:tc>
                  <a:txBody>
                    <a:bodyPr/>
                    <a:lstStyle/>
                    <a:p>
                      <a:pPr marL="0" lvl="0" indent="0" algn="ctr" rtl="0">
                        <a:spcBef>
                          <a:spcPts val="0"/>
                        </a:spcBef>
                        <a:spcAft>
                          <a:spcPts val="0"/>
                        </a:spcAft>
                        <a:buNone/>
                      </a:pPr>
                      <a:endParaRPr dirty="0">
                        <a:solidFill>
                          <a:schemeClr val="dk1"/>
                        </a:solidFill>
                        <a:latin typeface="Manrope"/>
                        <a:ea typeface="Manrope"/>
                        <a:cs typeface="Manrope"/>
                        <a:sym typeface="Manrope"/>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solidFill>
                        <a:schemeClr val="dk2"/>
                      </a:solidFill>
                      <a:prstDash val="solid"/>
                      <a:round/>
                      <a:headEnd type="none" w="sm" len="sm"/>
                      <a:tailEnd type="none" w="sm" len="sm"/>
                    </a:lnB>
                  </a:tcPr>
                </a:tc>
                <a:extLst>
                  <a:ext uri="{0D108BD9-81ED-4DB2-BD59-A6C34878D82A}">
                    <a16:rowId xmlns:a16="http://schemas.microsoft.com/office/drawing/2014/main" val="10001"/>
                  </a:ext>
                </a:extLst>
              </a:tr>
              <a:tr h="1837488">
                <a:tc>
                  <a:txBody>
                    <a:bodyPr/>
                    <a:lstStyle/>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The ORION (towed side scan-sonar) and CURV-21 can be coupled to form a single integrated search and recovery system that can be deployed on a USNS T-ATF. </a:t>
                      </a:r>
                    </a:p>
                    <a:p>
                      <a:pPr marL="171450" lvl="0" indent="-171450" algn="l" rtl="0">
                        <a:spcBef>
                          <a:spcPts val="0"/>
                        </a:spcBef>
                        <a:spcAft>
                          <a:spcPts val="0"/>
                        </a:spcAft>
                        <a:buFont typeface="Arial" panose="020B0604020202020204" pitchFamily="34" charset="0"/>
                        <a:buChar char="•"/>
                      </a:pPr>
                      <a:endParaRPr lang="en-US" sz="1200" b="0" dirty="0">
                        <a:solidFill>
                          <a:schemeClr val="tx1"/>
                        </a:solidFill>
                        <a:latin typeface="Barlow"/>
                        <a:ea typeface="Barlow"/>
                        <a:cs typeface="Barlow"/>
                        <a:sym typeface="Barlow"/>
                      </a:endParaRPr>
                    </a:p>
                    <a:p>
                      <a:pPr marL="171450" lvl="0" indent="-171450" algn="l" rtl="0">
                        <a:spcBef>
                          <a:spcPts val="0"/>
                        </a:spcBef>
                        <a:spcAft>
                          <a:spcPts val="0"/>
                        </a:spcAft>
                        <a:buFont typeface="Arial" panose="020B0604020202020204" pitchFamily="34" charset="0"/>
                        <a:buChar char="•"/>
                      </a:pPr>
                      <a:r>
                        <a:rPr lang="en-US" sz="1200" b="0" dirty="0">
                          <a:solidFill>
                            <a:schemeClr val="tx1"/>
                          </a:solidFill>
                          <a:latin typeface="Barlow"/>
                          <a:ea typeface="Barlow"/>
                          <a:cs typeface="Barlow"/>
                          <a:sym typeface="Barlow"/>
                        </a:rPr>
                        <a:t>The system is built around a 0.680 fiber-optic umbilical cable and a shared handling system, which can switch between side-scan sonar and ROV operations while at sea.</a:t>
                      </a:r>
                      <a:endParaRPr sz="1200" b="0" dirty="0">
                        <a:solidFill>
                          <a:schemeClr val="tx1"/>
                        </a:solidFill>
                        <a:latin typeface="Barlow"/>
                        <a:ea typeface="Barlow"/>
                        <a:cs typeface="Barlow"/>
                        <a:sym typeface="Barlow"/>
                      </a:endParaRPr>
                    </a:p>
                  </a:txBody>
                  <a:tcPr marL="91425" marR="91425" marT="68575" marB="68575" anchor="ctr">
                    <a:lnL w="28575" cap="flat" cmpd="sng">
                      <a:solidFill>
                        <a:schemeClr val="dk2"/>
                      </a:solidFill>
                      <a:prstDash val="solid"/>
                      <a:round/>
                      <a:headEnd type="none" w="sm" len="sm"/>
                      <a:tailEnd type="none" w="sm" len="sm"/>
                    </a:lnL>
                    <a:lnR w="28575" cap="flat" cmpd="sng">
                      <a:solidFill>
                        <a:schemeClr val="dk2"/>
                      </a:solidFill>
                      <a:prstDash val="solid"/>
                      <a:round/>
                      <a:headEnd type="none" w="sm" len="sm"/>
                      <a:tailEnd type="none" w="sm" len="sm"/>
                    </a:lnR>
                    <a:lnT w="28575" cap="flat" cmpd="sng">
                      <a:solidFill>
                        <a:schemeClr val="dk2"/>
                      </a:solidFill>
                      <a:prstDash val="solid"/>
                      <a:round/>
                      <a:headEnd type="none" w="sm" len="sm"/>
                      <a:tailEnd type="none" w="sm" len="sm"/>
                    </a:lnT>
                    <a:lnB w="28575" cap="flat" cmpd="sng" algn="ctr">
                      <a:solidFill>
                        <a:schemeClr val="dk2"/>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6" name="Picture 5">
            <a:extLst>
              <a:ext uri="{FF2B5EF4-FFF2-40B4-BE49-F238E27FC236}">
                <a16:creationId xmlns:a16="http://schemas.microsoft.com/office/drawing/2014/main" id="{10FD2FCF-35A4-BFA5-3F54-706657F761BA}"/>
              </a:ext>
            </a:extLst>
          </p:cNvPr>
          <p:cNvPicPr>
            <a:picLocks noChangeAspect="1"/>
          </p:cNvPicPr>
          <p:nvPr/>
        </p:nvPicPr>
        <p:blipFill>
          <a:blip r:embed="rId3"/>
          <a:srcRect/>
          <a:stretch/>
        </p:blipFill>
        <p:spPr>
          <a:xfrm>
            <a:off x="1334107" y="1232839"/>
            <a:ext cx="2533034" cy="1916390"/>
          </a:xfrm>
          <a:prstGeom prst="rect">
            <a:avLst/>
          </a:prstGeom>
          <a:ln>
            <a:noFill/>
          </a:ln>
          <a:effectLst>
            <a:outerShdw blurRad="190500" algn="tl" rotWithShape="0">
              <a:srgbClr val="000000">
                <a:alpha val="70000"/>
              </a:srgbClr>
            </a:outerShdw>
          </a:effectLst>
        </p:spPr>
      </p:pic>
      <p:pic>
        <p:nvPicPr>
          <p:cNvPr id="3" name="Picture 2" descr="A picture containing person, outdoor, person, equipment&#10;&#10;Description automatically generated">
            <a:extLst>
              <a:ext uri="{FF2B5EF4-FFF2-40B4-BE49-F238E27FC236}">
                <a16:creationId xmlns:a16="http://schemas.microsoft.com/office/drawing/2014/main" id="{014F9E64-41EF-4FCF-28ED-CD930A34E893}"/>
              </a:ext>
            </a:extLst>
          </p:cNvPr>
          <p:cNvPicPr>
            <a:picLocks noChangeAspect="1"/>
          </p:cNvPicPr>
          <p:nvPr/>
        </p:nvPicPr>
        <p:blipFill>
          <a:blip r:embed="rId4"/>
          <a:stretch>
            <a:fillRect/>
          </a:stretch>
        </p:blipFill>
        <p:spPr>
          <a:xfrm>
            <a:off x="4929510" y="1232389"/>
            <a:ext cx="3377381" cy="1916391"/>
          </a:xfrm>
          <a:prstGeom prst="rect">
            <a:avLst/>
          </a:prstGeom>
        </p:spPr>
      </p:pic>
    </p:spTree>
    <p:extLst>
      <p:ext uri="{BB962C8B-B14F-4D97-AF65-F5344CB8AC3E}">
        <p14:creationId xmlns:p14="http://schemas.microsoft.com/office/powerpoint/2010/main" val="2797344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8"/>
          <p:cNvSpPr txBox="1">
            <a:spLocks noGrp="1"/>
          </p:cNvSpPr>
          <p:nvPr>
            <p:ph type="title"/>
          </p:nvPr>
        </p:nvSpPr>
        <p:spPr>
          <a:xfrm>
            <a:off x="3394963" y="1596925"/>
            <a:ext cx="3855600" cy="16101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solidFill>
                  <a:schemeClr val="bg1"/>
                </a:solidFill>
              </a:rPr>
              <a:t>HISTORY</a:t>
            </a:r>
            <a:r>
              <a:rPr lang="en" dirty="0">
                <a:solidFill>
                  <a:schemeClr val="lt1"/>
                </a:solidFill>
              </a:rPr>
              <a:t> OF ROV</a:t>
            </a:r>
            <a:endParaRPr dirty="0"/>
          </a:p>
        </p:txBody>
      </p:sp>
      <p:sp>
        <p:nvSpPr>
          <p:cNvPr id="676" name="Google Shape;676;p68"/>
          <p:cNvSpPr txBox="1">
            <a:spLocks noGrp="1"/>
          </p:cNvSpPr>
          <p:nvPr>
            <p:ph type="title" idx="2"/>
          </p:nvPr>
        </p:nvSpPr>
        <p:spPr>
          <a:xfrm>
            <a:off x="1893438" y="1677639"/>
            <a:ext cx="1498200" cy="11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iii. </a:t>
            </a:r>
            <a:r>
              <a:rPr lang="en-MY" dirty="0">
                <a:solidFill>
                  <a:schemeClr val="lt1"/>
                </a:solidFill>
              </a:rPr>
              <a:t>Navigation System &amp; Control</a:t>
            </a:r>
            <a:endParaRPr dirty="0">
              <a:solidFill>
                <a:schemeClr val="lt1"/>
              </a:solidFill>
            </a:endParaRPr>
          </a:p>
        </p:txBody>
      </p:sp>
      <p:pic>
        <p:nvPicPr>
          <p:cNvPr id="7" name="Picture 6">
            <a:extLst>
              <a:ext uri="{FF2B5EF4-FFF2-40B4-BE49-F238E27FC236}">
                <a16:creationId xmlns:a16="http://schemas.microsoft.com/office/drawing/2014/main" id="{5EBDAD50-FA20-C301-B2C5-41E04F930DE6}"/>
              </a:ext>
            </a:extLst>
          </p:cNvPr>
          <p:cNvPicPr>
            <a:picLocks noChangeAspect="1"/>
          </p:cNvPicPr>
          <p:nvPr/>
        </p:nvPicPr>
        <p:blipFill>
          <a:blip r:embed="rId3"/>
          <a:stretch>
            <a:fillRect/>
          </a:stretch>
        </p:blipFill>
        <p:spPr>
          <a:xfrm>
            <a:off x="658943" y="909097"/>
            <a:ext cx="2248112" cy="1435194"/>
          </a:xfrm>
          <a:prstGeom prst="rect">
            <a:avLst/>
          </a:prstGeom>
        </p:spPr>
      </p:pic>
      <p:pic>
        <p:nvPicPr>
          <p:cNvPr id="3" name="Picture 2" descr="A picture containing graphical user interface&#10;&#10;Description automatically generated">
            <a:extLst>
              <a:ext uri="{FF2B5EF4-FFF2-40B4-BE49-F238E27FC236}">
                <a16:creationId xmlns:a16="http://schemas.microsoft.com/office/drawing/2014/main" id="{220D31C3-8578-2D98-1002-C41E1124EE4B}"/>
              </a:ext>
            </a:extLst>
          </p:cNvPr>
          <p:cNvPicPr>
            <a:picLocks noChangeAspect="1"/>
          </p:cNvPicPr>
          <p:nvPr/>
        </p:nvPicPr>
        <p:blipFill>
          <a:blip r:embed="rId4"/>
          <a:stretch>
            <a:fillRect/>
          </a:stretch>
        </p:blipFill>
        <p:spPr>
          <a:xfrm>
            <a:off x="393664" y="2720849"/>
            <a:ext cx="2631378" cy="2333617"/>
          </a:xfrm>
          <a:prstGeom prst="rect">
            <a:avLst/>
          </a:prstGeom>
        </p:spPr>
      </p:pic>
      <p:sp>
        <p:nvSpPr>
          <p:cNvPr id="5" name="Title 2">
            <a:extLst>
              <a:ext uri="{FF2B5EF4-FFF2-40B4-BE49-F238E27FC236}">
                <a16:creationId xmlns:a16="http://schemas.microsoft.com/office/drawing/2014/main" id="{705699EC-6498-AB59-D359-D4FD605FF08B}"/>
              </a:ext>
            </a:extLst>
          </p:cNvPr>
          <p:cNvSpPr txBox="1">
            <a:spLocks/>
          </p:cNvSpPr>
          <p:nvPr/>
        </p:nvSpPr>
        <p:spPr>
          <a:xfrm>
            <a:off x="393664" y="2351738"/>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Saab Seaeye </a:t>
            </a:r>
            <a:r>
              <a:rPr lang="en-MY" sz="1600" dirty="0" err="1">
                <a:solidFill>
                  <a:schemeClr val="dk1"/>
                </a:solidFill>
                <a:latin typeface="Kulim Park"/>
                <a:ea typeface="Kulim Park"/>
                <a:cs typeface="Kulim Park"/>
                <a:sym typeface="Kulim Park"/>
              </a:rPr>
              <a:t>Sabertooth</a:t>
            </a:r>
            <a:endParaRPr lang="en-MY" sz="1600" dirty="0">
              <a:solidFill>
                <a:schemeClr val="dk1"/>
              </a:solidFill>
              <a:latin typeface="Kulim Park"/>
              <a:ea typeface="Kulim Park"/>
              <a:cs typeface="Kulim Park"/>
              <a:sym typeface="Kulim Park"/>
            </a:endParaRPr>
          </a:p>
        </p:txBody>
      </p:sp>
      <p:sp>
        <p:nvSpPr>
          <p:cNvPr id="8" name="Google Shape;723;p71">
            <a:extLst>
              <a:ext uri="{FF2B5EF4-FFF2-40B4-BE49-F238E27FC236}">
                <a16:creationId xmlns:a16="http://schemas.microsoft.com/office/drawing/2014/main" id="{530D8293-D7E8-559E-DD19-0BA7304B9B52}"/>
              </a:ext>
            </a:extLst>
          </p:cNvPr>
          <p:cNvSpPr txBox="1">
            <a:spLocks/>
          </p:cNvSpPr>
          <p:nvPr/>
        </p:nvSpPr>
        <p:spPr>
          <a:xfrm>
            <a:off x="3185614" y="981632"/>
            <a:ext cx="5564722" cy="39369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en-US" sz="1200" dirty="0"/>
              <a:t>The surface equipment for the Sabertooth includes a surface control unit comprising a computer with the graphical interface software displayed on a monitor.</a:t>
            </a:r>
          </a:p>
          <a:p>
            <a:pPr marL="285750" indent="-285750">
              <a:lnSpc>
                <a:spcPct val="200000"/>
              </a:lnSpc>
              <a:buFont typeface="Arial" panose="020B0604020202020204" pitchFamily="34" charset="0"/>
              <a:buChar char="•"/>
            </a:pPr>
            <a:r>
              <a:rPr lang="en-US" sz="1200" dirty="0"/>
              <a:t>Additional operator equipment includes a keyboard and mouse.</a:t>
            </a:r>
          </a:p>
          <a:p>
            <a:pPr marL="285750" indent="-285750">
              <a:lnSpc>
                <a:spcPct val="200000"/>
              </a:lnSpc>
              <a:buFont typeface="Arial" panose="020B0604020202020204" pitchFamily="34" charset="0"/>
              <a:buChar char="•"/>
            </a:pPr>
            <a:r>
              <a:rPr lang="en-US" sz="1200" dirty="0"/>
              <a:t>A WLAN Access Point with an antenna is used when the vehicle is in autonomous mode.</a:t>
            </a:r>
          </a:p>
          <a:p>
            <a:pPr marL="285750" indent="-285750">
              <a:lnSpc>
                <a:spcPct val="200000"/>
              </a:lnSpc>
              <a:buFont typeface="Arial" panose="020B0604020202020204" pitchFamily="34" charset="0"/>
              <a:buChar char="•"/>
            </a:pPr>
            <a:r>
              <a:rPr lang="en-US" sz="1200" dirty="0"/>
              <a:t>An automated tension control winch is used in conjunction with a tether when working in manual mode.</a:t>
            </a:r>
          </a:p>
          <a:p>
            <a:pPr marL="285750" indent="-285750">
              <a:lnSpc>
                <a:spcPct val="200000"/>
              </a:lnSpc>
              <a:buFont typeface="Arial" panose="020B0604020202020204" pitchFamily="34" charset="0"/>
              <a:buChar char="•"/>
            </a:pPr>
            <a:r>
              <a:rPr lang="en-US" sz="1200" dirty="0"/>
              <a:t>The operator's monitor controls the vehicle's GUI, diagnostics, mission plans, and displays data and video via Fibre Optic or WLAN.</a:t>
            </a:r>
          </a:p>
          <a:p>
            <a:pPr marL="285750" indent="-285750">
              <a:lnSpc>
                <a:spcPct val="150000"/>
              </a:lnSpc>
              <a:buFont typeface="Arial" panose="020B0604020202020204" pitchFamily="34" charset="0"/>
              <a:buChar char="•"/>
            </a:pPr>
            <a:endParaRPr lang="en-US" dirty="0"/>
          </a:p>
        </p:txBody>
      </p:sp>
    </p:spTree>
    <p:extLst>
      <p:ext uri="{BB962C8B-B14F-4D97-AF65-F5344CB8AC3E}">
        <p14:creationId xmlns:p14="http://schemas.microsoft.com/office/powerpoint/2010/main" val="879709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iii. </a:t>
            </a:r>
            <a:r>
              <a:rPr lang="en-MY" dirty="0">
                <a:solidFill>
                  <a:schemeClr val="lt1"/>
                </a:solidFill>
              </a:rPr>
              <a:t>Navigation System &amp; Control</a:t>
            </a:r>
            <a:endParaRPr dirty="0">
              <a:solidFill>
                <a:schemeClr val="lt1"/>
              </a:solidFill>
            </a:endParaRPr>
          </a:p>
        </p:txBody>
      </p:sp>
      <p:sp>
        <p:nvSpPr>
          <p:cNvPr id="5" name="Title 2">
            <a:extLst>
              <a:ext uri="{FF2B5EF4-FFF2-40B4-BE49-F238E27FC236}">
                <a16:creationId xmlns:a16="http://schemas.microsoft.com/office/drawing/2014/main" id="{705699EC-6498-AB59-D359-D4FD605FF08B}"/>
              </a:ext>
            </a:extLst>
          </p:cNvPr>
          <p:cNvSpPr txBox="1">
            <a:spLocks/>
          </p:cNvSpPr>
          <p:nvPr/>
        </p:nvSpPr>
        <p:spPr>
          <a:xfrm>
            <a:off x="3294280" y="2704272"/>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Perry XLX EVO</a:t>
            </a:r>
          </a:p>
        </p:txBody>
      </p:sp>
      <p:pic>
        <p:nvPicPr>
          <p:cNvPr id="4" name="Picture 3" descr="A picture containing yellow&#10;&#10;Description automatically generated">
            <a:extLst>
              <a:ext uri="{FF2B5EF4-FFF2-40B4-BE49-F238E27FC236}">
                <a16:creationId xmlns:a16="http://schemas.microsoft.com/office/drawing/2014/main" id="{6ECC083F-5365-DBE9-7A6F-1B4B1B7CDBFA}"/>
              </a:ext>
            </a:extLst>
          </p:cNvPr>
          <p:cNvPicPr>
            <a:picLocks noChangeAspect="1"/>
          </p:cNvPicPr>
          <p:nvPr/>
        </p:nvPicPr>
        <p:blipFill>
          <a:blip r:embed="rId3"/>
          <a:stretch>
            <a:fillRect/>
          </a:stretch>
        </p:blipFill>
        <p:spPr>
          <a:xfrm>
            <a:off x="3141021" y="1134397"/>
            <a:ext cx="2547974" cy="1691722"/>
          </a:xfrm>
          <a:prstGeom prst="rect">
            <a:avLst/>
          </a:prstGeom>
        </p:spPr>
      </p:pic>
      <p:sp>
        <p:nvSpPr>
          <p:cNvPr id="10" name="Google Shape;723;p71">
            <a:extLst>
              <a:ext uri="{FF2B5EF4-FFF2-40B4-BE49-F238E27FC236}">
                <a16:creationId xmlns:a16="http://schemas.microsoft.com/office/drawing/2014/main" id="{23C09580-49C3-5178-A1D7-AB171F5AA0A9}"/>
              </a:ext>
            </a:extLst>
          </p:cNvPr>
          <p:cNvSpPr txBox="1">
            <a:spLocks/>
          </p:cNvSpPr>
          <p:nvPr/>
        </p:nvSpPr>
        <p:spPr>
          <a:xfrm>
            <a:off x="361337" y="3639552"/>
            <a:ext cx="8559914" cy="1002396"/>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en-US" sz="1200" dirty="0"/>
              <a:t>Control System: ICE™ Real Time Control System with GHz Optical Link, Ethernet Telemetry and Graphical Diagnostics</a:t>
            </a:r>
          </a:p>
          <a:p>
            <a:pPr marL="285750" indent="-285750">
              <a:lnSpc>
                <a:spcPct val="200000"/>
              </a:lnSpc>
              <a:buFont typeface="Arial" panose="020B0604020202020204" pitchFamily="34" charset="0"/>
              <a:buChar char="•"/>
            </a:pPr>
            <a:r>
              <a:rPr lang="en-US" sz="1200" dirty="0"/>
              <a:t>Control Modes: Heading, Depth, Altitude, Park &amp; Dynamic Positioning</a:t>
            </a:r>
          </a:p>
          <a:p>
            <a:pPr marL="285750" indent="-285750">
              <a:lnSpc>
                <a:spcPct val="200000"/>
              </a:lnSpc>
              <a:buFont typeface="Arial" panose="020B0604020202020204" pitchFamily="34" charset="0"/>
              <a:buChar char="•"/>
            </a:pPr>
            <a:endParaRPr lang="en-US" sz="1200" dirty="0"/>
          </a:p>
          <a:p>
            <a:pPr marL="285750" indent="-285750">
              <a:lnSpc>
                <a:spcPct val="150000"/>
              </a:lnSpc>
              <a:buFont typeface="Arial" panose="020B0604020202020204" pitchFamily="34" charset="0"/>
              <a:buChar char="•"/>
            </a:pPr>
            <a:endParaRPr lang="en-US" b="1" dirty="0"/>
          </a:p>
        </p:txBody>
      </p:sp>
      <p:pic>
        <p:nvPicPr>
          <p:cNvPr id="12" name="Picture 11" descr="Graphical user interface, text">
            <a:extLst>
              <a:ext uri="{FF2B5EF4-FFF2-40B4-BE49-F238E27FC236}">
                <a16:creationId xmlns:a16="http://schemas.microsoft.com/office/drawing/2014/main" id="{37E82A85-9731-239F-0EC0-D5FB0227586D}"/>
              </a:ext>
            </a:extLst>
          </p:cNvPr>
          <p:cNvPicPr>
            <a:picLocks noChangeAspect="1"/>
          </p:cNvPicPr>
          <p:nvPr/>
        </p:nvPicPr>
        <p:blipFill>
          <a:blip r:embed="rId4"/>
          <a:stretch>
            <a:fillRect/>
          </a:stretch>
        </p:blipFill>
        <p:spPr>
          <a:xfrm>
            <a:off x="5818685" y="1755294"/>
            <a:ext cx="3102565" cy="1278983"/>
          </a:xfrm>
          <a:prstGeom prst="rect">
            <a:avLst/>
          </a:prstGeom>
          <a:ln>
            <a:noFill/>
          </a:ln>
          <a:effectLst>
            <a:outerShdw blurRad="190500" algn="tl" rotWithShape="0">
              <a:srgbClr val="000000">
                <a:alpha val="70000"/>
              </a:srgbClr>
            </a:outerShdw>
          </a:effectLst>
        </p:spPr>
      </p:pic>
      <p:pic>
        <p:nvPicPr>
          <p:cNvPr id="14" name="Picture 13" descr="Text&#10;&#10;Description automatically generated">
            <a:extLst>
              <a:ext uri="{FF2B5EF4-FFF2-40B4-BE49-F238E27FC236}">
                <a16:creationId xmlns:a16="http://schemas.microsoft.com/office/drawing/2014/main" id="{20EDEA98-F313-A450-985B-C942B29655B9}"/>
              </a:ext>
            </a:extLst>
          </p:cNvPr>
          <p:cNvPicPr>
            <a:picLocks noChangeAspect="1"/>
          </p:cNvPicPr>
          <p:nvPr/>
        </p:nvPicPr>
        <p:blipFill>
          <a:blip r:embed="rId5"/>
          <a:stretch>
            <a:fillRect/>
          </a:stretch>
        </p:blipFill>
        <p:spPr>
          <a:xfrm>
            <a:off x="184355" y="1134397"/>
            <a:ext cx="3126614" cy="22258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09940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iii. </a:t>
            </a:r>
            <a:r>
              <a:rPr lang="en-MY" dirty="0">
                <a:solidFill>
                  <a:schemeClr val="lt1"/>
                </a:solidFill>
              </a:rPr>
              <a:t>Navigation System &amp; Control</a:t>
            </a:r>
            <a:endParaRPr dirty="0">
              <a:solidFill>
                <a:schemeClr val="lt1"/>
              </a:solidFill>
            </a:endParaRPr>
          </a:p>
        </p:txBody>
      </p:sp>
      <p:sp>
        <p:nvSpPr>
          <p:cNvPr id="5" name="Title 2">
            <a:extLst>
              <a:ext uri="{FF2B5EF4-FFF2-40B4-BE49-F238E27FC236}">
                <a16:creationId xmlns:a16="http://schemas.microsoft.com/office/drawing/2014/main" id="{705699EC-6498-AB59-D359-D4FD605FF08B}"/>
              </a:ext>
            </a:extLst>
          </p:cNvPr>
          <p:cNvSpPr txBox="1">
            <a:spLocks/>
          </p:cNvSpPr>
          <p:nvPr/>
        </p:nvSpPr>
        <p:spPr>
          <a:xfrm>
            <a:off x="536115" y="2706333"/>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Deep Trekker Revolution</a:t>
            </a:r>
          </a:p>
        </p:txBody>
      </p:sp>
      <p:sp>
        <p:nvSpPr>
          <p:cNvPr id="8" name="Google Shape;723;p71">
            <a:extLst>
              <a:ext uri="{FF2B5EF4-FFF2-40B4-BE49-F238E27FC236}">
                <a16:creationId xmlns:a16="http://schemas.microsoft.com/office/drawing/2014/main" id="{530D8293-D7E8-559E-DD19-0BA7304B9B52}"/>
              </a:ext>
            </a:extLst>
          </p:cNvPr>
          <p:cNvSpPr txBox="1">
            <a:spLocks/>
          </p:cNvSpPr>
          <p:nvPr/>
        </p:nvSpPr>
        <p:spPr>
          <a:xfrm>
            <a:off x="3185614" y="981632"/>
            <a:ext cx="5564722" cy="39369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en-US" sz="1200" dirty="0"/>
              <a:t>The surface equipment for the Sabertooth includes a surface control unit comprising a computer with the graphical interface software displayed on a monitor.</a:t>
            </a:r>
          </a:p>
          <a:p>
            <a:pPr marL="285750" indent="-285750">
              <a:lnSpc>
                <a:spcPct val="200000"/>
              </a:lnSpc>
              <a:buFont typeface="Arial" panose="020B0604020202020204" pitchFamily="34" charset="0"/>
              <a:buChar char="•"/>
            </a:pPr>
            <a:r>
              <a:rPr lang="en-US" sz="1200" dirty="0"/>
              <a:t>Additional operator equipment includes a keyboard and mouse.</a:t>
            </a:r>
          </a:p>
          <a:p>
            <a:pPr marL="285750" indent="-285750">
              <a:lnSpc>
                <a:spcPct val="200000"/>
              </a:lnSpc>
              <a:buFont typeface="Arial" panose="020B0604020202020204" pitchFamily="34" charset="0"/>
              <a:buChar char="•"/>
            </a:pPr>
            <a:r>
              <a:rPr lang="en-US" sz="1200" dirty="0"/>
              <a:t>A WLAN Access Point with an antenna is used when the vehicle is in autonomous mode.</a:t>
            </a:r>
          </a:p>
          <a:p>
            <a:pPr marL="285750" indent="-285750">
              <a:lnSpc>
                <a:spcPct val="200000"/>
              </a:lnSpc>
              <a:buFont typeface="Arial" panose="020B0604020202020204" pitchFamily="34" charset="0"/>
              <a:buChar char="•"/>
            </a:pPr>
            <a:r>
              <a:rPr lang="en-US" sz="1200" dirty="0"/>
              <a:t>An automated tension control winch is used in conjunction with a tether when working in manual mode.</a:t>
            </a:r>
          </a:p>
          <a:p>
            <a:pPr marL="285750" indent="-285750">
              <a:lnSpc>
                <a:spcPct val="200000"/>
              </a:lnSpc>
              <a:buFont typeface="Arial" panose="020B0604020202020204" pitchFamily="34" charset="0"/>
              <a:buChar char="•"/>
            </a:pPr>
            <a:r>
              <a:rPr lang="en-US" sz="1200" dirty="0"/>
              <a:t>The operator's monitor controls the vehicle's GUI, diagnostics, mission plans, and displays data and video via Fibre Optic or WLAN.</a:t>
            </a:r>
          </a:p>
          <a:p>
            <a:pPr marL="285750" indent="-285750">
              <a:lnSpc>
                <a:spcPct val="150000"/>
              </a:lnSpc>
              <a:buFont typeface="Arial" panose="020B0604020202020204" pitchFamily="34" charset="0"/>
              <a:buChar char="•"/>
            </a:pPr>
            <a:endParaRPr lang="en-US" dirty="0"/>
          </a:p>
        </p:txBody>
      </p:sp>
      <p:pic>
        <p:nvPicPr>
          <p:cNvPr id="2" name="Picture 1" descr="A picture containing indoor, watch, black, dark">
            <a:extLst>
              <a:ext uri="{FF2B5EF4-FFF2-40B4-BE49-F238E27FC236}">
                <a16:creationId xmlns:a16="http://schemas.microsoft.com/office/drawing/2014/main" id="{CABD0254-44BD-6C01-D8A8-0EF56E2E20D3}"/>
              </a:ext>
            </a:extLst>
          </p:cNvPr>
          <p:cNvPicPr>
            <a:picLocks noChangeAspect="1"/>
          </p:cNvPicPr>
          <p:nvPr/>
        </p:nvPicPr>
        <p:blipFill>
          <a:blip r:embed="rId3"/>
          <a:stretch>
            <a:fillRect/>
          </a:stretch>
        </p:blipFill>
        <p:spPr>
          <a:xfrm>
            <a:off x="536115" y="981632"/>
            <a:ext cx="2477069" cy="1786186"/>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1E2931C6-8541-0B08-F9FF-6017BAAF368C}"/>
              </a:ext>
            </a:extLst>
          </p:cNvPr>
          <p:cNvPicPr>
            <a:picLocks noChangeAspect="1"/>
          </p:cNvPicPr>
          <p:nvPr/>
        </p:nvPicPr>
        <p:blipFill rotWithShape="1">
          <a:blip r:embed="rId4"/>
          <a:srcRect r="43452"/>
          <a:stretch/>
        </p:blipFill>
        <p:spPr>
          <a:xfrm>
            <a:off x="393664" y="3450358"/>
            <a:ext cx="2791950" cy="1304408"/>
          </a:xfrm>
          <a:prstGeom prst="rect">
            <a:avLst/>
          </a:prstGeom>
        </p:spPr>
      </p:pic>
    </p:spTree>
    <p:extLst>
      <p:ext uri="{BB962C8B-B14F-4D97-AF65-F5344CB8AC3E}">
        <p14:creationId xmlns:p14="http://schemas.microsoft.com/office/powerpoint/2010/main" val="1413187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iii. </a:t>
            </a:r>
            <a:r>
              <a:rPr lang="en-MY" dirty="0">
                <a:solidFill>
                  <a:schemeClr val="lt1"/>
                </a:solidFill>
              </a:rPr>
              <a:t>Navigation System &amp; Control</a:t>
            </a:r>
            <a:endParaRPr dirty="0">
              <a:solidFill>
                <a:schemeClr val="lt1"/>
              </a:solidFill>
            </a:endParaRPr>
          </a:p>
        </p:txBody>
      </p:sp>
      <p:sp>
        <p:nvSpPr>
          <p:cNvPr id="5" name="Title 2">
            <a:extLst>
              <a:ext uri="{FF2B5EF4-FFF2-40B4-BE49-F238E27FC236}">
                <a16:creationId xmlns:a16="http://schemas.microsoft.com/office/drawing/2014/main" id="{705699EC-6498-AB59-D359-D4FD605FF08B}"/>
              </a:ext>
            </a:extLst>
          </p:cNvPr>
          <p:cNvSpPr txBox="1">
            <a:spLocks/>
          </p:cNvSpPr>
          <p:nvPr/>
        </p:nvSpPr>
        <p:spPr>
          <a:xfrm>
            <a:off x="546250" y="3154404"/>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algn="ctr"/>
            <a:r>
              <a:rPr lang="en-US" sz="1600" dirty="0">
                <a:latin typeface="Kulim Park" panose="020B0604020202020204" charset="0"/>
              </a:rPr>
              <a:t>Saipem's Hydrone-R</a:t>
            </a:r>
            <a:endParaRPr lang="en-MY" sz="1600" dirty="0">
              <a:latin typeface="Kulim Park" panose="020B0604020202020204" charset="0"/>
            </a:endParaRPr>
          </a:p>
        </p:txBody>
      </p:sp>
      <p:pic>
        <p:nvPicPr>
          <p:cNvPr id="2" name="Picture 1" descr="A close-up of a machine">
            <a:extLst>
              <a:ext uri="{FF2B5EF4-FFF2-40B4-BE49-F238E27FC236}">
                <a16:creationId xmlns:a16="http://schemas.microsoft.com/office/drawing/2014/main" id="{40B42F9E-9057-D697-3A04-1CA6F50904D1}"/>
              </a:ext>
            </a:extLst>
          </p:cNvPr>
          <p:cNvPicPr>
            <a:picLocks noChangeAspect="1"/>
          </p:cNvPicPr>
          <p:nvPr/>
        </p:nvPicPr>
        <p:blipFill>
          <a:blip r:embed="rId3"/>
          <a:stretch>
            <a:fillRect/>
          </a:stretch>
        </p:blipFill>
        <p:spPr>
          <a:xfrm>
            <a:off x="425892" y="1303624"/>
            <a:ext cx="2779471" cy="1799160"/>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6AAFD7BF-B679-5A4E-6EA9-EBA9A5495A1C}"/>
              </a:ext>
            </a:extLst>
          </p:cNvPr>
          <p:cNvPicPr>
            <a:picLocks noChangeAspect="1"/>
          </p:cNvPicPr>
          <p:nvPr/>
        </p:nvPicPr>
        <p:blipFill rotWithShape="1">
          <a:blip r:embed="rId4"/>
          <a:srcRect l="28789" t="44301" r="30001" b="14265"/>
          <a:stretch/>
        </p:blipFill>
        <p:spPr>
          <a:xfrm>
            <a:off x="3544997" y="2052758"/>
            <a:ext cx="5163364" cy="29201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descr="A screenshot of a computer&#10;&#10;Description automatically generated with medium confidence">
            <a:extLst>
              <a:ext uri="{FF2B5EF4-FFF2-40B4-BE49-F238E27FC236}">
                <a16:creationId xmlns:a16="http://schemas.microsoft.com/office/drawing/2014/main" id="{8AF557D2-FF05-0214-7636-E739F3C5AAD6}"/>
              </a:ext>
            </a:extLst>
          </p:cNvPr>
          <p:cNvPicPr>
            <a:picLocks noChangeAspect="1"/>
          </p:cNvPicPr>
          <p:nvPr/>
        </p:nvPicPr>
        <p:blipFill rotWithShape="1">
          <a:blip r:embed="rId5"/>
          <a:srcRect l="34436" t="28817" r="32984" b="56990"/>
          <a:stretch/>
        </p:blipFill>
        <p:spPr>
          <a:xfrm>
            <a:off x="3544996" y="809638"/>
            <a:ext cx="5173111" cy="10913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95501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8" name="Google Shape;930;p84">
            <a:extLst>
              <a:ext uri="{FF2B5EF4-FFF2-40B4-BE49-F238E27FC236}">
                <a16:creationId xmlns:a16="http://schemas.microsoft.com/office/drawing/2014/main" id="{D9BFE080-A07E-D8DA-2785-02242DE33E39}"/>
              </a:ext>
            </a:extLst>
          </p:cNvPr>
          <p:cNvSpPr txBox="1">
            <a:spLocks noGrp="1"/>
          </p:cNvSpPr>
          <p:nvPr>
            <p:ph type="title" idx="4"/>
          </p:nvPr>
        </p:nvSpPr>
        <p:spPr>
          <a:xfrm flipH="1">
            <a:off x="796945" y="150048"/>
            <a:ext cx="7704138" cy="6572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iv. </a:t>
            </a:r>
            <a:r>
              <a:rPr lang="en-MY" dirty="0">
                <a:solidFill>
                  <a:schemeClr val="lt1"/>
                </a:solidFill>
              </a:rPr>
              <a:t>Data Collection (Payload)</a:t>
            </a:r>
            <a:endParaRPr dirty="0">
              <a:solidFill>
                <a:schemeClr val="lt1"/>
              </a:solidFill>
            </a:endParaRPr>
          </a:p>
        </p:txBody>
      </p:sp>
      <p:pic>
        <p:nvPicPr>
          <p:cNvPr id="10" name="Picture 9" descr="A picture containing text, weapon">
            <a:extLst>
              <a:ext uri="{FF2B5EF4-FFF2-40B4-BE49-F238E27FC236}">
                <a16:creationId xmlns:a16="http://schemas.microsoft.com/office/drawing/2014/main" id="{03B645E7-764E-B171-B056-64FB845D48D6}"/>
              </a:ext>
            </a:extLst>
          </p:cNvPr>
          <p:cNvPicPr>
            <a:picLocks noChangeAspect="1"/>
          </p:cNvPicPr>
          <p:nvPr/>
        </p:nvPicPr>
        <p:blipFill rotWithShape="1">
          <a:blip r:embed="rId3"/>
          <a:srcRect b="12496"/>
          <a:stretch/>
        </p:blipFill>
        <p:spPr>
          <a:xfrm>
            <a:off x="326960" y="915565"/>
            <a:ext cx="4322054" cy="3663810"/>
          </a:xfrm>
          <a:prstGeom prst="rect">
            <a:avLst/>
          </a:prstGeom>
        </p:spPr>
      </p:pic>
      <p:pic>
        <p:nvPicPr>
          <p:cNvPr id="19" name="Picture 18" descr="A picture containing text, microscope, projector">
            <a:extLst>
              <a:ext uri="{FF2B5EF4-FFF2-40B4-BE49-F238E27FC236}">
                <a16:creationId xmlns:a16="http://schemas.microsoft.com/office/drawing/2014/main" id="{A678E0A3-7449-B5E4-98A2-F5F9D77DF1A6}"/>
              </a:ext>
            </a:extLst>
          </p:cNvPr>
          <p:cNvPicPr>
            <a:picLocks noChangeAspect="1"/>
          </p:cNvPicPr>
          <p:nvPr/>
        </p:nvPicPr>
        <p:blipFill>
          <a:blip r:embed="rId4"/>
          <a:stretch>
            <a:fillRect/>
          </a:stretch>
        </p:blipFill>
        <p:spPr>
          <a:xfrm>
            <a:off x="4868007" y="915565"/>
            <a:ext cx="3772501" cy="1281383"/>
          </a:xfrm>
          <a:prstGeom prst="rect">
            <a:avLst/>
          </a:prstGeom>
        </p:spPr>
      </p:pic>
      <p:pic>
        <p:nvPicPr>
          <p:cNvPr id="21" name="Picture 20" descr="A close-up of a machine&#10;&#10;Description automatically generated with low confidence">
            <a:extLst>
              <a:ext uri="{FF2B5EF4-FFF2-40B4-BE49-F238E27FC236}">
                <a16:creationId xmlns:a16="http://schemas.microsoft.com/office/drawing/2014/main" id="{664EDCE5-84B3-F10A-98D0-BEDC1BCDEA5D}"/>
              </a:ext>
            </a:extLst>
          </p:cNvPr>
          <p:cNvPicPr>
            <a:picLocks noChangeAspect="1"/>
          </p:cNvPicPr>
          <p:nvPr/>
        </p:nvPicPr>
        <p:blipFill>
          <a:blip r:embed="rId5"/>
          <a:stretch>
            <a:fillRect/>
          </a:stretch>
        </p:blipFill>
        <p:spPr>
          <a:xfrm>
            <a:off x="4868007" y="2201198"/>
            <a:ext cx="3772501" cy="1292994"/>
          </a:xfrm>
          <a:prstGeom prst="rect">
            <a:avLst/>
          </a:prstGeom>
        </p:spPr>
      </p:pic>
      <p:pic>
        <p:nvPicPr>
          <p:cNvPr id="25" name="Picture 24" descr="Diagram&#10;&#10;Description automatically generated">
            <a:extLst>
              <a:ext uri="{FF2B5EF4-FFF2-40B4-BE49-F238E27FC236}">
                <a16:creationId xmlns:a16="http://schemas.microsoft.com/office/drawing/2014/main" id="{F1558B8C-E441-0892-286E-646BE1174C80}"/>
              </a:ext>
            </a:extLst>
          </p:cNvPr>
          <p:cNvPicPr>
            <a:picLocks noChangeAspect="1"/>
          </p:cNvPicPr>
          <p:nvPr/>
        </p:nvPicPr>
        <p:blipFill rotWithShape="1">
          <a:blip r:embed="rId6"/>
          <a:srcRect t="55914"/>
          <a:stretch/>
        </p:blipFill>
        <p:spPr>
          <a:xfrm>
            <a:off x="4868008" y="3494193"/>
            <a:ext cx="3772500" cy="1178736"/>
          </a:xfrm>
          <a:prstGeom prst="rect">
            <a:avLst/>
          </a:prstGeom>
        </p:spPr>
      </p:pic>
      <p:cxnSp>
        <p:nvCxnSpPr>
          <p:cNvPr id="29" name="Straight Arrow Connector 28">
            <a:extLst>
              <a:ext uri="{FF2B5EF4-FFF2-40B4-BE49-F238E27FC236}">
                <a16:creationId xmlns:a16="http://schemas.microsoft.com/office/drawing/2014/main" id="{01F28D27-96E2-D211-566E-4EAB199C5755}"/>
              </a:ext>
            </a:extLst>
          </p:cNvPr>
          <p:cNvCxnSpPr/>
          <p:nvPr/>
        </p:nvCxnSpPr>
        <p:spPr>
          <a:xfrm flipV="1">
            <a:off x="3598606" y="1408471"/>
            <a:ext cx="619433" cy="116327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897B073-CC94-6323-0DD3-00839FFA9F24}"/>
              </a:ext>
            </a:extLst>
          </p:cNvPr>
          <p:cNvCxnSpPr>
            <a:cxnSpLocks/>
          </p:cNvCxnSpPr>
          <p:nvPr/>
        </p:nvCxnSpPr>
        <p:spPr>
          <a:xfrm flipH="1">
            <a:off x="1747684" y="3929858"/>
            <a:ext cx="1044677" cy="7258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F0244C9-D7F9-929E-389D-BFDCA670874E}"/>
              </a:ext>
            </a:extLst>
          </p:cNvPr>
          <p:cNvCxnSpPr>
            <a:cxnSpLocks/>
          </p:cNvCxnSpPr>
          <p:nvPr/>
        </p:nvCxnSpPr>
        <p:spPr>
          <a:xfrm>
            <a:off x="2912580" y="3178638"/>
            <a:ext cx="686026" cy="4420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4E24E23-7CBD-2525-BBD6-941131218462}"/>
              </a:ext>
            </a:extLst>
          </p:cNvPr>
          <p:cNvSpPr txBox="1"/>
          <p:nvPr/>
        </p:nvSpPr>
        <p:spPr>
          <a:xfrm>
            <a:off x="796945" y="3848556"/>
            <a:ext cx="869623" cy="307777"/>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MY" dirty="0"/>
              <a:t>Gripper</a:t>
            </a:r>
          </a:p>
        </p:txBody>
      </p:sp>
      <p:sp>
        <p:nvSpPr>
          <p:cNvPr id="36" name="TextBox 35">
            <a:extLst>
              <a:ext uri="{FF2B5EF4-FFF2-40B4-BE49-F238E27FC236}">
                <a16:creationId xmlns:a16="http://schemas.microsoft.com/office/drawing/2014/main" id="{64A63138-CA21-426C-6554-19F6530B774A}"/>
              </a:ext>
            </a:extLst>
          </p:cNvPr>
          <p:cNvSpPr txBox="1"/>
          <p:nvPr/>
        </p:nvSpPr>
        <p:spPr>
          <a:xfrm>
            <a:off x="3355258" y="3693503"/>
            <a:ext cx="1143495" cy="307777"/>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MY" dirty="0"/>
              <a:t>TV Camera</a:t>
            </a:r>
          </a:p>
        </p:txBody>
      </p:sp>
      <p:sp>
        <p:nvSpPr>
          <p:cNvPr id="37" name="TextBox 36">
            <a:extLst>
              <a:ext uri="{FF2B5EF4-FFF2-40B4-BE49-F238E27FC236}">
                <a16:creationId xmlns:a16="http://schemas.microsoft.com/office/drawing/2014/main" id="{0C306387-0C56-E0E5-7E1F-3C4DC1209130}"/>
              </a:ext>
            </a:extLst>
          </p:cNvPr>
          <p:cNvSpPr txBox="1"/>
          <p:nvPr/>
        </p:nvSpPr>
        <p:spPr>
          <a:xfrm>
            <a:off x="3702377" y="1046548"/>
            <a:ext cx="869623" cy="307777"/>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MY" dirty="0"/>
              <a:t>Sonar</a:t>
            </a:r>
          </a:p>
        </p:txBody>
      </p:sp>
      <p:sp>
        <p:nvSpPr>
          <p:cNvPr id="38" name="Title 2">
            <a:extLst>
              <a:ext uri="{FF2B5EF4-FFF2-40B4-BE49-F238E27FC236}">
                <a16:creationId xmlns:a16="http://schemas.microsoft.com/office/drawing/2014/main" id="{EEB91337-B925-097E-48E9-444E2042B9B1}"/>
              </a:ext>
            </a:extLst>
          </p:cNvPr>
          <p:cNvSpPr>
            <a:spLocks noGrp="1"/>
          </p:cNvSpPr>
          <p:nvPr>
            <p:ph type="title"/>
          </p:nvPr>
        </p:nvSpPr>
        <p:spPr>
          <a:xfrm>
            <a:off x="1540258" y="4510595"/>
            <a:ext cx="1815000" cy="487500"/>
          </a:xfrm>
        </p:spPr>
        <p:txBody>
          <a:bodyPr/>
          <a:lstStyle/>
          <a:p>
            <a:pPr algn="ctr"/>
            <a:r>
              <a:rPr lang="en-US" sz="1600" dirty="0"/>
              <a:t>CURV I</a:t>
            </a:r>
            <a:endParaRPr lang="en-MY" sz="1600" dirty="0"/>
          </a:p>
        </p:txBody>
      </p:sp>
    </p:spTree>
    <p:extLst>
      <p:ext uri="{BB962C8B-B14F-4D97-AF65-F5344CB8AC3E}">
        <p14:creationId xmlns:p14="http://schemas.microsoft.com/office/powerpoint/2010/main" val="2884320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8" name="Google Shape;930;p84">
            <a:extLst>
              <a:ext uri="{FF2B5EF4-FFF2-40B4-BE49-F238E27FC236}">
                <a16:creationId xmlns:a16="http://schemas.microsoft.com/office/drawing/2014/main" id="{D9BFE080-A07E-D8DA-2785-02242DE33E39}"/>
              </a:ext>
            </a:extLst>
          </p:cNvPr>
          <p:cNvSpPr txBox="1">
            <a:spLocks noGrp="1"/>
          </p:cNvSpPr>
          <p:nvPr>
            <p:ph type="title" idx="4"/>
          </p:nvPr>
        </p:nvSpPr>
        <p:spPr>
          <a:xfrm flipH="1">
            <a:off x="796945" y="150048"/>
            <a:ext cx="7704138" cy="6572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iv. </a:t>
            </a:r>
            <a:r>
              <a:rPr lang="en-MY" dirty="0">
                <a:solidFill>
                  <a:schemeClr val="lt1"/>
                </a:solidFill>
              </a:rPr>
              <a:t>Data Collection (Payload)</a:t>
            </a:r>
            <a:endParaRPr dirty="0">
              <a:solidFill>
                <a:schemeClr val="lt1"/>
              </a:solidFill>
            </a:endParaRPr>
          </a:p>
        </p:txBody>
      </p:sp>
      <p:sp>
        <p:nvSpPr>
          <p:cNvPr id="38" name="Title 2">
            <a:extLst>
              <a:ext uri="{FF2B5EF4-FFF2-40B4-BE49-F238E27FC236}">
                <a16:creationId xmlns:a16="http://schemas.microsoft.com/office/drawing/2014/main" id="{EEB91337-B925-097E-48E9-444E2042B9B1}"/>
              </a:ext>
            </a:extLst>
          </p:cNvPr>
          <p:cNvSpPr>
            <a:spLocks noGrp="1"/>
          </p:cNvSpPr>
          <p:nvPr>
            <p:ph type="title"/>
          </p:nvPr>
        </p:nvSpPr>
        <p:spPr>
          <a:xfrm>
            <a:off x="1466516" y="3730936"/>
            <a:ext cx="1815000" cy="487500"/>
          </a:xfrm>
        </p:spPr>
        <p:txBody>
          <a:bodyPr/>
          <a:lstStyle/>
          <a:p>
            <a:pPr algn="ctr"/>
            <a:r>
              <a:rPr lang="en-US" sz="1600" dirty="0"/>
              <a:t>CURV II</a:t>
            </a:r>
            <a:endParaRPr lang="en-MY" sz="1600" dirty="0"/>
          </a:p>
        </p:txBody>
      </p:sp>
      <p:pic>
        <p:nvPicPr>
          <p:cNvPr id="3" name="Picture 2" descr="A person standing next to a machine">
            <a:extLst>
              <a:ext uri="{FF2B5EF4-FFF2-40B4-BE49-F238E27FC236}">
                <a16:creationId xmlns:a16="http://schemas.microsoft.com/office/drawing/2014/main" id="{573E3D30-9E1A-3DE3-874E-A8E594698B79}"/>
              </a:ext>
            </a:extLst>
          </p:cNvPr>
          <p:cNvPicPr>
            <a:picLocks noChangeAspect="1"/>
          </p:cNvPicPr>
          <p:nvPr/>
        </p:nvPicPr>
        <p:blipFill>
          <a:blip r:embed="rId3"/>
          <a:stretch>
            <a:fillRect/>
          </a:stretch>
        </p:blipFill>
        <p:spPr>
          <a:xfrm>
            <a:off x="612491" y="1166288"/>
            <a:ext cx="4036523" cy="2516520"/>
          </a:xfrm>
          <a:prstGeom prst="rect">
            <a:avLst/>
          </a:prstGeom>
        </p:spPr>
      </p:pic>
      <p:sp>
        <p:nvSpPr>
          <p:cNvPr id="4" name="TextBox 3">
            <a:extLst>
              <a:ext uri="{FF2B5EF4-FFF2-40B4-BE49-F238E27FC236}">
                <a16:creationId xmlns:a16="http://schemas.microsoft.com/office/drawing/2014/main" id="{D8DEA2F8-8446-2245-252E-63769C1752F4}"/>
              </a:ext>
            </a:extLst>
          </p:cNvPr>
          <p:cNvSpPr txBox="1"/>
          <p:nvPr/>
        </p:nvSpPr>
        <p:spPr>
          <a:xfrm>
            <a:off x="685857" y="3328059"/>
            <a:ext cx="869623" cy="307777"/>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MY" dirty="0"/>
              <a:t>Gripper</a:t>
            </a:r>
          </a:p>
        </p:txBody>
      </p:sp>
      <p:cxnSp>
        <p:nvCxnSpPr>
          <p:cNvPr id="5" name="Straight Arrow Connector 4">
            <a:extLst>
              <a:ext uri="{FF2B5EF4-FFF2-40B4-BE49-F238E27FC236}">
                <a16:creationId xmlns:a16="http://schemas.microsoft.com/office/drawing/2014/main" id="{F7BACD1B-3478-5645-C526-2317437895C9}"/>
              </a:ext>
            </a:extLst>
          </p:cNvPr>
          <p:cNvCxnSpPr>
            <a:cxnSpLocks/>
          </p:cNvCxnSpPr>
          <p:nvPr/>
        </p:nvCxnSpPr>
        <p:spPr>
          <a:xfrm flipH="1">
            <a:off x="1075950" y="2315497"/>
            <a:ext cx="14748" cy="9632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57D99B9-1663-CF34-2354-4D3C99E390BF}"/>
              </a:ext>
            </a:extLst>
          </p:cNvPr>
          <p:cNvCxnSpPr>
            <a:cxnSpLocks/>
          </p:cNvCxnSpPr>
          <p:nvPr/>
        </p:nvCxnSpPr>
        <p:spPr>
          <a:xfrm>
            <a:off x="1644445" y="2424548"/>
            <a:ext cx="1896370" cy="155013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FAA3E54-870A-9FEA-375E-7217D4918351}"/>
              </a:ext>
            </a:extLst>
          </p:cNvPr>
          <p:cNvSpPr txBox="1"/>
          <p:nvPr/>
        </p:nvSpPr>
        <p:spPr>
          <a:xfrm>
            <a:off x="3178278" y="4008070"/>
            <a:ext cx="1143495" cy="307777"/>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MY" dirty="0"/>
              <a:t>TV Camera</a:t>
            </a:r>
          </a:p>
        </p:txBody>
      </p:sp>
      <p:pic>
        <p:nvPicPr>
          <p:cNvPr id="17" name="Picture 16" descr="A picture containing text, outdoor">
            <a:extLst>
              <a:ext uri="{FF2B5EF4-FFF2-40B4-BE49-F238E27FC236}">
                <a16:creationId xmlns:a16="http://schemas.microsoft.com/office/drawing/2014/main" id="{BFB1B2DF-A7F2-3926-2FF9-C673692B081A}"/>
              </a:ext>
            </a:extLst>
          </p:cNvPr>
          <p:cNvPicPr>
            <a:picLocks noChangeAspect="1"/>
          </p:cNvPicPr>
          <p:nvPr/>
        </p:nvPicPr>
        <p:blipFill>
          <a:blip r:embed="rId4"/>
          <a:stretch>
            <a:fillRect/>
          </a:stretch>
        </p:blipFill>
        <p:spPr>
          <a:xfrm>
            <a:off x="5126100" y="1150998"/>
            <a:ext cx="3435039" cy="2718952"/>
          </a:xfrm>
          <a:prstGeom prst="rect">
            <a:avLst/>
          </a:prstGeom>
        </p:spPr>
      </p:pic>
      <p:sp>
        <p:nvSpPr>
          <p:cNvPr id="18" name="Title 2">
            <a:extLst>
              <a:ext uri="{FF2B5EF4-FFF2-40B4-BE49-F238E27FC236}">
                <a16:creationId xmlns:a16="http://schemas.microsoft.com/office/drawing/2014/main" id="{43C4AD5A-B003-A82E-219B-17E9D260DFBB}"/>
              </a:ext>
            </a:extLst>
          </p:cNvPr>
          <p:cNvSpPr txBox="1">
            <a:spLocks/>
          </p:cNvSpPr>
          <p:nvPr/>
        </p:nvSpPr>
        <p:spPr>
          <a:xfrm>
            <a:off x="6050806" y="3884694"/>
            <a:ext cx="1815000" cy="48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lim Park"/>
              <a:buNone/>
              <a:defRPr sz="2000" b="0" i="0" u="none" strike="noStrike" cap="none">
                <a:solidFill>
                  <a:schemeClr val="dk1"/>
                </a:solidFill>
                <a:latin typeface="Kulim Park"/>
                <a:ea typeface="Kulim Park"/>
                <a:cs typeface="Kulim Park"/>
                <a:sym typeface="Kulim Park"/>
              </a:defRPr>
            </a:lvl1pPr>
            <a:lvl2pPr marR="0" lvl="1"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2pPr>
            <a:lvl3pPr marR="0" lvl="2"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3pPr>
            <a:lvl4pPr marR="0" lvl="3"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4pPr>
            <a:lvl5pPr marR="0" lvl="4"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5pPr>
            <a:lvl6pPr marR="0" lvl="5"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6pPr>
            <a:lvl7pPr marR="0" lvl="6"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7pPr>
            <a:lvl8pPr marR="0" lvl="7"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8pPr>
            <a:lvl9pPr marR="0" lvl="8"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9pPr>
          </a:lstStyle>
          <a:p>
            <a:pPr algn="ctr"/>
            <a:r>
              <a:rPr lang="en-US" sz="1600" dirty="0"/>
              <a:t>CURV III</a:t>
            </a:r>
            <a:endParaRPr lang="en-MY" sz="1600" dirty="0"/>
          </a:p>
        </p:txBody>
      </p:sp>
      <p:cxnSp>
        <p:nvCxnSpPr>
          <p:cNvPr id="23" name="Straight Arrow Connector 22">
            <a:extLst>
              <a:ext uri="{FF2B5EF4-FFF2-40B4-BE49-F238E27FC236}">
                <a16:creationId xmlns:a16="http://schemas.microsoft.com/office/drawing/2014/main" id="{905DC060-56D2-7EE8-1B67-843079F24F7A}"/>
              </a:ext>
            </a:extLst>
          </p:cNvPr>
          <p:cNvCxnSpPr>
            <a:cxnSpLocks/>
          </p:cNvCxnSpPr>
          <p:nvPr/>
        </p:nvCxnSpPr>
        <p:spPr>
          <a:xfrm flipH="1">
            <a:off x="4002137" y="2797136"/>
            <a:ext cx="1786605" cy="117755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A301671-4F7A-B4DF-EAE0-0E43076C68B3}"/>
              </a:ext>
            </a:extLst>
          </p:cNvPr>
          <p:cNvSpPr txBox="1"/>
          <p:nvPr/>
        </p:nvSpPr>
        <p:spPr>
          <a:xfrm>
            <a:off x="4249598" y="1061552"/>
            <a:ext cx="869623" cy="307777"/>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MY" dirty="0"/>
              <a:t>Sonar</a:t>
            </a:r>
          </a:p>
        </p:txBody>
      </p:sp>
      <p:cxnSp>
        <p:nvCxnSpPr>
          <p:cNvPr id="34" name="Straight Arrow Connector 33">
            <a:extLst>
              <a:ext uri="{FF2B5EF4-FFF2-40B4-BE49-F238E27FC236}">
                <a16:creationId xmlns:a16="http://schemas.microsoft.com/office/drawing/2014/main" id="{E46E8343-7159-8B3D-6C9C-B4FEBF102319}"/>
              </a:ext>
            </a:extLst>
          </p:cNvPr>
          <p:cNvCxnSpPr>
            <a:cxnSpLocks/>
          </p:cNvCxnSpPr>
          <p:nvPr/>
        </p:nvCxnSpPr>
        <p:spPr>
          <a:xfrm flipV="1">
            <a:off x="1818967" y="1215440"/>
            <a:ext cx="2386499" cy="54400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2BC6412-FE0F-7B4A-1EF8-45FF7439C849}"/>
              </a:ext>
            </a:extLst>
          </p:cNvPr>
          <p:cNvCxnSpPr>
            <a:cxnSpLocks/>
            <a:endCxn id="33" idx="3"/>
          </p:cNvCxnSpPr>
          <p:nvPr/>
        </p:nvCxnSpPr>
        <p:spPr>
          <a:xfrm flipH="1" flipV="1">
            <a:off x="5119221" y="1215441"/>
            <a:ext cx="1052979" cy="81608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8E06311-8288-D931-0488-F1677BB047F3}"/>
              </a:ext>
            </a:extLst>
          </p:cNvPr>
          <p:cNvSpPr txBox="1"/>
          <p:nvPr/>
        </p:nvSpPr>
        <p:spPr>
          <a:xfrm>
            <a:off x="5875293" y="3614541"/>
            <a:ext cx="869623" cy="307777"/>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MY" dirty="0"/>
              <a:t>Gripper</a:t>
            </a:r>
          </a:p>
        </p:txBody>
      </p:sp>
      <p:cxnSp>
        <p:nvCxnSpPr>
          <p:cNvPr id="46" name="Straight Arrow Connector 45">
            <a:extLst>
              <a:ext uri="{FF2B5EF4-FFF2-40B4-BE49-F238E27FC236}">
                <a16:creationId xmlns:a16="http://schemas.microsoft.com/office/drawing/2014/main" id="{0772A587-83A7-E453-4F81-D5BF9B16DD81}"/>
              </a:ext>
            </a:extLst>
          </p:cNvPr>
          <p:cNvCxnSpPr>
            <a:cxnSpLocks/>
          </p:cNvCxnSpPr>
          <p:nvPr/>
        </p:nvCxnSpPr>
        <p:spPr>
          <a:xfrm>
            <a:off x="5590089" y="3278775"/>
            <a:ext cx="582111" cy="33576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4327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8" name="Google Shape;930;p84">
            <a:extLst>
              <a:ext uri="{FF2B5EF4-FFF2-40B4-BE49-F238E27FC236}">
                <a16:creationId xmlns:a16="http://schemas.microsoft.com/office/drawing/2014/main" id="{D9BFE080-A07E-D8DA-2785-02242DE33E39}"/>
              </a:ext>
            </a:extLst>
          </p:cNvPr>
          <p:cNvSpPr txBox="1">
            <a:spLocks noGrp="1"/>
          </p:cNvSpPr>
          <p:nvPr>
            <p:ph type="title" idx="4"/>
          </p:nvPr>
        </p:nvSpPr>
        <p:spPr>
          <a:xfrm flipH="1">
            <a:off x="796945" y="150048"/>
            <a:ext cx="7704138" cy="6572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iv. </a:t>
            </a:r>
            <a:r>
              <a:rPr lang="en-MY" dirty="0">
                <a:solidFill>
                  <a:schemeClr val="lt1"/>
                </a:solidFill>
              </a:rPr>
              <a:t>Data Collection (Payload)</a:t>
            </a:r>
            <a:endParaRPr dirty="0">
              <a:solidFill>
                <a:schemeClr val="lt1"/>
              </a:solidFill>
            </a:endParaRPr>
          </a:p>
        </p:txBody>
      </p:sp>
      <p:sp>
        <p:nvSpPr>
          <p:cNvPr id="38" name="Title 2">
            <a:extLst>
              <a:ext uri="{FF2B5EF4-FFF2-40B4-BE49-F238E27FC236}">
                <a16:creationId xmlns:a16="http://schemas.microsoft.com/office/drawing/2014/main" id="{EEB91337-B925-097E-48E9-444E2042B9B1}"/>
              </a:ext>
            </a:extLst>
          </p:cNvPr>
          <p:cNvSpPr>
            <a:spLocks noGrp="1"/>
          </p:cNvSpPr>
          <p:nvPr>
            <p:ph type="title"/>
          </p:nvPr>
        </p:nvSpPr>
        <p:spPr>
          <a:xfrm>
            <a:off x="3741514" y="4505952"/>
            <a:ext cx="1815000" cy="487500"/>
          </a:xfrm>
        </p:spPr>
        <p:txBody>
          <a:bodyPr/>
          <a:lstStyle/>
          <a:p>
            <a:pPr algn="ctr"/>
            <a:r>
              <a:rPr lang="en-US" sz="1600" dirty="0"/>
              <a:t>CURV 21</a:t>
            </a:r>
            <a:endParaRPr lang="en-MY" sz="1600" dirty="0"/>
          </a:p>
        </p:txBody>
      </p:sp>
      <p:sp>
        <p:nvSpPr>
          <p:cNvPr id="13" name="TextBox 12">
            <a:extLst>
              <a:ext uri="{FF2B5EF4-FFF2-40B4-BE49-F238E27FC236}">
                <a16:creationId xmlns:a16="http://schemas.microsoft.com/office/drawing/2014/main" id="{3FAA3E54-870A-9FEA-375E-7217D4918351}"/>
              </a:ext>
            </a:extLst>
          </p:cNvPr>
          <p:cNvSpPr txBox="1"/>
          <p:nvPr/>
        </p:nvSpPr>
        <p:spPr>
          <a:xfrm>
            <a:off x="523569" y="925064"/>
            <a:ext cx="2168013" cy="523220"/>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MY" dirty="0">
                <a:solidFill>
                  <a:srgbClr val="212529"/>
                </a:solidFill>
                <a:latin typeface="Roboto" panose="02000000000000000000" pitchFamily="2" charset="0"/>
              </a:rPr>
              <a:t>S</a:t>
            </a:r>
            <a:r>
              <a:rPr lang="en-MY" b="0" i="0" dirty="0">
                <a:solidFill>
                  <a:srgbClr val="212529"/>
                </a:solidFill>
                <a:effectLst/>
                <a:latin typeface="Roboto" panose="02000000000000000000" pitchFamily="2" charset="0"/>
              </a:rPr>
              <a:t>even function rate manipulators</a:t>
            </a:r>
            <a:endParaRPr lang="en-MY" dirty="0"/>
          </a:p>
        </p:txBody>
      </p:sp>
      <p:cxnSp>
        <p:nvCxnSpPr>
          <p:cNvPr id="46" name="Straight Arrow Connector 45">
            <a:extLst>
              <a:ext uri="{FF2B5EF4-FFF2-40B4-BE49-F238E27FC236}">
                <a16:creationId xmlns:a16="http://schemas.microsoft.com/office/drawing/2014/main" id="{0772A587-83A7-E453-4F81-D5BF9B16DD81}"/>
              </a:ext>
            </a:extLst>
          </p:cNvPr>
          <p:cNvCxnSpPr>
            <a:cxnSpLocks/>
          </p:cNvCxnSpPr>
          <p:nvPr/>
        </p:nvCxnSpPr>
        <p:spPr>
          <a:xfrm flipH="1" flipV="1">
            <a:off x="1732935" y="1504335"/>
            <a:ext cx="1143000" cy="58993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descr="A picture containing person, outdoor, person, equipment&#10;&#10;Description automatically generated">
            <a:extLst>
              <a:ext uri="{FF2B5EF4-FFF2-40B4-BE49-F238E27FC236}">
                <a16:creationId xmlns:a16="http://schemas.microsoft.com/office/drawing/2014/main" id="{21BEE6D5-B772-DE22-728B-3F95DC58CE4D}"/>
              </a:ext>
            </a:extLst>
          </p:cNvPr>
          <p:cNvPicPr>
            <a:picLocks noChangeAspect="1"/>
          </p:cNvPicPr>
          <p:nvPr/>
        </p:nvPicPr>
        <p:blipFill rotWithShape="1">
          <a:blip r:embed="rId3"/>
          <a:srcRect l="39331" r="7325"/>
          <a:stretch/>
        </p:blipFill>
        <p:spPr>
          <a:xfrm>
            <a:off x="2942303" y="1158316"/>
            <a:ext cx="3259394" cy="3436958"/>
          </a:xfrm>
          <a:prstGeom prst="rect">
            <a:avLst/>
          </a:prstGeom>
        </p:spPr>
      </p:pic>
      <p:sp>
        <p:nvSpPr>
          <p:cNvPr id="11" name="TextBox 10">
            <a:extLst>
              <a:ext uri="{FF2B5EF4-FFF2-40B4-BE49-F238E27FC236}">
                <a16:creationId xmlns:a16="http://schemas.microsoft.com/office/drawing/2014/main" id="{C6588A3D-F5CF-7EB4-1B9F-ADF2D3E6F620}"/>
              </a:ext>
            </a:extLst>
          </p:cNvPr>
          <p:cNvSpPr txBox="1"/>
          <p:nvPr/>
        </p:nvSpPr>
        <p:spPr>
          <a:xfrm>
            <a:off x="6634317" y="981115"/>
            <a:ext cx="2168013" cy="523220"/>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rgbClr val="212529"/>
                </a:solidFill>
                <a:latin typeface="Roboto" panose="02000000000000000000" pitchFamily="2" charset="0"/>
              </a:rPr>
              <a:t>H</a:t>
            </a:r>
            <a:r>
              <a:rPr lang="en-US" b="0" i="0" dirty="0">
                <a:solidFill>
                  <a:srgbClr val="212529"/>
                </a:solidFill>
                <a:effectLst/>
                <a:latin typeface="Roboto" panose="02000000000000000000" pitchFamily="2" charset="0"/>
              </a:rPr>
              <a:t>igh resolution digital still camera</a:t>
            </a:r>
            <a:endParaRPr lang="en-MY" dirty="0"/>
          </a:p>
        </p:txBody>
      </p:sp>
      <p:cxnSp>
        <p:nvCxnSpPr>
          <p:cNvPr id="14" name="Straight Arrow Connector 13">
            <a:extLst>
              <a:ext uri="{FF2B5EF4-FFF2-40B4-BE49-F238E27FC236}">
                <a16:creationId xmlns:a16="http://schemas.microsoft.com/office/drawing/2014/main" id="{64FF7C69-7F66-B7EB-3C6F-EF021136AB0A}"/>
              </a:ext>
            </a:extLst>
          </p:cNvPr>
          <p:cNvCxnSpPr>
            <a:cxnSpLocks/>
          </p:cNvCxnSpPr>
          <p:nvPr/>
        </p:nvCxnSpPr>
        <p:spPr>
          <a:xfrm flipV="1">
            <a:off x="6268065" y="1563329"/>
            <a:ext cx="1334729" cy="45965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3CE3F8-0543-A122-6499-6548836449D9}"/>
              </a:ext>
            </a:extLst>
          </p:cNvPr>
          <p:cNvSpPr txBox="1"/>
          <p:nvPr/>
        </p:nvSpPr>
        <p:spPr>
          <a:xfrm>
            <a:off x="341670" y="3887032"/>
            <a:ext cx="2168013" cy="523220"/>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b="0" i="0" dirty="0">
                <a:solidFill>
                  <a:srgbClr val="212529"/>
                </a:solidFill>
                <a:effectLst/>
                <a:latin typeface="Roboto" panose="02000000000000000000" pitchFamily="2" charset="0"/>
              </a:rPr>
              <a:t>Black and white, and color television cameras</a:t>
            </a:r>
            <a:endParaRPr lang="en-MY" dirty="0"/>
          </a:p>
        </p:txBody>
      </p:sp>
      <p:cxnSp>
        <p:nvCxnSpPr>
          <p:cNvPr id="20" name="Straight Arrow Connector 19">
            <a:extLst>
              <a:ext uri="{FF2B5EF4-FFF2-40B4-BE49-F238E27FC236}">
                <a16:creationId xmlns:a16="http://schemas.microsoft.com/office/drawing/2014/main" id="{FF5BD3E4-B221-13A0-4BEB-7A80F3058626}"/>
              </a:ext>
            </a:extLst>
          </p:cNvPr>
          <p:cNvCxnSpPr>
            <a:cxnSpLocks/>
          </p:cNvCxnSpPr>
          <p:nvPr/>
        </p:nvCxnSpPr>
        <p:spPr>
          <a:xfrm flipH="1">
            <a:off x="1349477" y="3134032"/>
            <a:ext cx="1526458" cy="69317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8BA18AB-43F6-15DC-787B-92CFCA1107C7}"/>
              </a:ext>
            </a:extLst>
          </p:cNvPr>
          <p:cNvSpPr txBox="1"/>
          <p:nvPr/>
        </p:nvSpPr>
        <p:spPr>
          <a:xfrm>
            <a:off x="7050958" y="4008496"/>
            <a:ext cx="1334729" cy="307777"/>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MY" b="0" i="0" dirty="0">
                <a:solidFill>
                  <a:srgbClr val="212529"/>
                </a:solidFill>
                <a:effectLst/>
                <a:latin typeface="Roboto" panose="02000000000000000000" pitchFamily="2" charset="0"/>
              </a:rPr>
              <a:t>CTFM sonar</a:t>
            </a:r>
            <a:endParaRPr lang="en-MY" dirty="0"/>
          </a:p>
        </p:txBody>
      </p:sp>
      <p:cxnSp>
        <p:nvCxnSpPr>
          <p:cNvPr id="28" name="Straight Arrow Connector 27">
            <a:extLst>
              <a:ext uri="{FF2B5EF4-FFF2-40B4-BE49-F238E27FC236}">
                <a16:creationId xmlns:a16="http://schemas.microsoft.com/office/drawing/2014/main" id="{05315525-B6D0-7834-C3D1-ACF5A9497286}"/>
              </a:ext>
            </a:extLst>
          </p:cNvPr>
          <p:cNvCxnSpPr>
            <a:cxnSpLocks/>
          </p:cNvCxnSpPr>
          <p:nvPr/>
        </p:nvCxnSpPr>
        <p:spPr>
          <a:xfrm>
            <a:off x="6268065" y="3134032"/>
            <a:ext cx="1450257" cy="81853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463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8" name="Google Shape;930;p84">
            <a:extLst>
              <a:ext uri="{FF2B5EF4-FFF2-40B4-BE49-F238E27FC236}">
                <a16:creationId xmlns:a16="http://schemas.microsoft.com/office/drawing/2014/main" id="{D9BFE080-A07E-D8DA-2785-02242DE33E39}"/>
              </a:ext>
            </a:extLst>
          </p:cNvPr>
          <p:cNvSpPr txBox="1">
            <a:spLocks noGrp="1"/>
          </p:cNvSpPr>
          <p:nvPr>
            <p:ph type="title" idx="4"/>
          </p:nvPr>
        </p:nvSpPr>
        <p:spPr>
          <a:xfrm flipH="1">
            <a:off x="796945" y="150048"/>
            <a:ext cx="7704138" cy="6572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iv. </a:t>
            </a:r>
            <a:r>
              <a:rPr lang="en-MY" dirty="0">
                <a:solidFill>
                  <a:schemeClr val="lt1"/>
                </a:solidFill>
              </a:rPr>
              <a:t>Data Collection (Payload)</a:t>
            </a:r>
            <a:endParaRPr dirty="0">
              <a:solidFill>
                <a:schemeClr val="lt1"/>
              </a:solidFill>
            </a:endParaRPr>
          </a:p>
        </p:txBody>
      </p:sp>
      <p:sp>
        <p:nvSpPr>
          <p:cNvPr id="38" name="Title 2">
            <a:extLst>
              <a:ext uri="{FF2B5EF4-FFF2-40B4-BE49-F238E27FC236}">
                <a16:creationId xmlns:a16="http://schemas.microsoft.com/office/drawing/2014/main" id="{EEB91337-B925-097E-48E9-444E2042B9B1}"/>
              </a:ext>
            </a:extLst>
          </p:cNvPr>
          <p:cNvSpPr>
            <a:spLocks noGrp="1"/>
          </p:cNvSpPr>
          <p:nvPr>
            <p:ph type="title"/>
          </p:nvPr>
        </p:nvSpPr>
        <p:spPr>
          <a:xfrm>
            <a:off x="479364" y="3776356"/>
            <a:ext cx="2747776" cy="355084"/>
          </a:xfrm>
        </p:spPr>
        <p:txBody>
          <a:body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Saab Seaeye </a:t>
            </a:r>
            <a:r>
              <a:rPr lang="en-MY" sz="1600" dirty="0" err="1">
                <a:solidFill>
                  <a:schemeClr val="dk1"/>
                </a:solidFill>
                <a:latin typeface="Kulim Park"/>
                <a:ea typeface="Kulim Park"/>
                <a:cs typeface="Kulim Park"/>
                <a:sym typeface="Kulim Park"/>
              </a:rPr>
              <a:t>Sabertooth</a:t>
            </a:r>
            <a:endParaRPr lang="en-MY" sz="1600" dirty="0">
              <a:solidFill>
                <a:schemeClr val="dk1"/>
              </a:solidFill>
              <a:latin typeface="Kulim Park"/>
              <a:ea typeface="Kulim Park"/>
              <a:cs typeface="Kulim Park"/>
              <a:sym typeface="Kulim Park"/>
            </a:endParaRPr>
          </a:p>
        </p:txBody>
      </p:sp>
      <p:pic>
        <p:nvPicPr>
          <p:cNvPr id="3" name="Picture 2">
            <a:extLst>
              <a:ext uri="{FF2B5EF4-FFF2-40B4-BE49-F238E27FC236}">
                <a16:creationId xmlns:a16="http://schemas.microsoft.com/office/drawing/2014/main" id="{E8BAF0DD-E9AE-FA03-F812-D6F893BF4076}"/>
              </a:ext>
            </a:extLst>
          </p:cNvPr>
          <p:cNvPicPr>
            <a:picLocks noChangeAspect="1"/>
          </p:cNvPicPr>
          <p:nvPr/>
        </p:nvPicPr>
        <p:blipFill>
          <a:blip r:embed="rId3"/>
          <a:stretch>
            <a:fillRect/>
          </a:stretch>
        </p:blipFill>
        <p:spPr>
          <a:xfrm>
            <a:off x="296829" y="1789115"/>
            <a:ext cx="3112847" cy="1987241"/>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C763B458-2A91-746E-D964-46BDB998C29A}"/>
              </a:ext>
            </a:extLst>
          </p:cNvPr>
          <p:cNvPicPr>
            <a:picLocks noChangeAspect="1"/>
          </p:cNvPicPr>
          <p:nvPr/>
        </p:nvPicPr>
        <p:blipFill rotWithShape="1">
          <a:blip r:embed="rId4"/>
          <a:srcRect l="29194" t="14194" r="30484" b="38638"/>
          <a:stretch/>
        </p:blipFill>
        <p:spPr>
          <a:xfrm>
            <a:off x="3539478" y="1053486"/>
            <a:ext cx="5256074" cy="34584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01028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8" name="Google Shape;930;p84">
            <a:extLst>
              <a:ext uri="{FF2B5EF4-FFF2-40B4-BE49-F238E27FC236}">
                <a16:creationId xmlns:a16="http://schemas.microsoft.com/office/drawing/2014/main" id="{D9BFE080-A07E-D8DA-2785-02242DE33E39}"/>
              </a:ext>
            </a:extLst>
          </p:cNvPr>
          <p:cNvSpPr txBox="1">
            <a:spLocks noGrp="1"/>
          </p:cNvSpPr>
          <p:nvPr>
            <p:ph type="title" idx="4"/>
          </p:nvPr>
        </p:nvSpPr>
        <p:spPr>
          <a:xfrm flipH="1">
            <a:off x="796945" y="150048"/>
            <a:ext cx="7704138" cy="6572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iv. </a:t>
            </a:r>
            <a:r>
              <a:rPr lang="en-MY" dirty="0">
                <a:solidFill>
                  <a:schemeClr val="lt1"/>
                </a:solidFill>
              </a:rPr>
              <a:t>Data Collection (Payload)</a:t>
            </a:r>
            <a:endParaRPr dirty="0">
              <a:solidFill>
                <a:schemeClr val="lt1"/>
              </a:solidFill>
            </a:endParaRPr>
          </a:p>
        </p:txBody>
      </p:sp>
      <p:sp>
        <p:nvSpPr>
          <p:cNvPr id="38" name="Title 2">
            <a:extLst>
              <a:ext uri="{FF2B5EF4-FFF2-40B4-BE49-F238E27FC236}">
                <a16:creationId xmlns:a16="http://schemas.microsoft.com/office/drawing/2014/main" id="{EEB91337-B925-097E-48E9-444E2042B9B1}"/>
              </a:ext>
            </a:extLst>
          </p:cNvPr>
          <p:cNvSpPr>
            <a:spLocks noGrp="1"/>
          </p:cNvSpPr>
          <p:nvPr>
            <p:ph type="title"/>
          </p:nvPr>
        </p:nvSpPr>
        <p:spPr>
          <a:xfrm>
            <a:off x="1050515" y="3472098"/>
            <a:ext cx="2747776" cy="355084"/>
          </a:xfrm>
        </p:spPr>
        <p:txBody>
          <a:body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Perry XLX EVO</a:t>
            </a:r>
          </a:p>
        </p:txBody>
      </p:sp>
      <p:pic>
        <p:nvPicPr>
          <p:cNvPr id="2" name="Picture 1" descr="A picture containing yellow&#10;&#10;Description automatically generated">
            <a:extLst>
              <a:ext uri="{FF2B5EF4-FFF2-40B4-BE49-F238E27FC236}">
                <a16:creationId xmlns:a16="http://schemas.microsoft.com/office/drawing/2014/main" id="{2CDACCCF-5EAE-5B98-BEC0-01B79134C6E6}"/>
              </a:ext>
            </a:extLst>
          </p:cNvPr>
          <p:cNvPicPr>
            <a:picLocks noChangeAspect="1"/>
          </p:cNvPicPr>
          <p:nvPr/>
        </p:nvPicPr>
        <p:blipFill>
          <a:blip r:embed="rId3"/>
          <a:stretch>
            <a:fillRect/>
          </a:stretch>
        </p:blipFill>
        <p:spPr>
          <a:xfrm>
            <a:off x="794913" y="1514905"/>
            <a:ext cx="2947811" cy="1957193"/>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743E6A5A-57AA-7266-07DD-20AFDE15A15F}"/>
              </a:ext>
            </a:extLst>
          </p:cNvPr>
          <p:cNvPicPr>
            <a:picLocks noChangeAspect="1"/>
          </p:cNvPicPr>
          <p:nvPr/>
        </p:nvPicPr>
        <p:blipFill rotWithShape="1">
          <a:blip r:embed="rId4"/>
          <a:srcRect l="29917" t="47312" r="52098" b="20878"/>
          <a:stretch/>
        </p:blipFill>
        <p:spPr>
          <a:xfrm>
            <a:off x="4358209" y="1123540"/>
            <a:ext cx="3516910" cy="34990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56771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8" name="Google Shape;930;p84">
            <a:extLst>
              <a:ext uri="{FF2B5EF4-FFF2-40B4-BE49-F238E27FC236}">
                <a16:creationId xmlns:a16="http://schemas.microsoft.com/office/drawing/2014/main" id="{D9BFE080-A07E-D8DA-2785-02242DE33E39}"/>
              </a:ext>
            </a:extLst>
          </p:cNvPr>
          <p:cNvSpPr txBox="1">
            <a:spLocks noGrp="1"/>
          </p:cNvSpPr>
          <p:nvPr>
            <p:ph type="title" idx="4"/>
          </p:nvPr>
        </p:nvSpPr>
        <p:spPr>
          <a:xfrm flipH="1">
            <a:off x="796945" y="150048"/>
            <a:ext cx="7704138" cy="6572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iv. </a:t>
            </a:r>
            <a:r>
              <a:rPr lang="en-MY" dirty="0">
                <a:solidFill>
                  <a:schemeClr val="lt1"/>
                </a:solidFill>
              </a:rPr>
              <a:t>Data Collection (Payload)</a:t>
            </a:r>
            <a:endParaRPr dirty="0">
              <a:solidFill>
                <a:schemeClr val="lt1"/>
              </a:solidFill>
            </a:endParaRPr>
          </a:p>
        </p:txBody>
      </p:sp>
      <p:sp>
        <p:nvSpPr>
          <p:cNvPr id="38" name="Title 2">
            <a:extLst>
              <a:ext uri="{FF2B5EF4-FFF2-40B4-BE49-F238E27FC236}">
                <a16:creationId xmlns:a16="http://schemas.microsoft.com/office/drawing/2014/main" id="{EEB91337-B925-097E-48E9-444E2042B9B1}"/>
              </a:ext>
            </a:extLst>
          </p:cNvPr>
          <p:cNvSpPr>
            <a:spLocks noGrp="1"/>
          </p:cNvSpPr>
          <p:nvPr>
            <p:ph type="title"/>
          </p:nvPr>
        </p:nvSpPr>
        <p:spPr>
          <a:xfrm>
            <a:off x="661591" y="2852182"/>
            <a:ext cx="2747776" cy="355084"/>
          </a:xfrm>
        </p:spPr>
        <p:txBody>
          <a:body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Deep Trekker Revolution</a:t>
            </a:r>
          </a:p>
        </p:txBody>
      </p:sp>
      <p:pic>
        <p:nvPicPr>
          <p:cNvPr id="3" name="Picture 2" descr="A picture containing indoor, watch, black, dark">
            <a:extLst>
              <a:ext uri="{FF2B5EF4-FFF2-40B4-BE49-F238E27FC236}">
                <a16:creationId xmlns:a16="http://schemas.microsoft.com/office/drawing/2014/main" id="{D2F0CCCA-2D84-380E-8C5C-4C926F1F0959}"/>
              </a:ext>
            </a:extLst>
          </p:cNvPr>
          <p:cNvPicPr>
            <a:picLocks noChangeAspect="1"/>
          </p:cNvPicPr>
          <p:nvPr/>
        </p:nvPicPr>
        <p:blipFill>
          <a:blip r:embed="rId3"/>
          <a:stretch>
            <a:fillRect/>
          </a:stretch>
        </p:blipFill>
        <p:spPr>
          <a:xfrm>
            <a:off x="879592" y="1080932"/>
            <a:ext cx="2477069" cy="1786186"/>
          </a:xfrm>
          <a:prstGeom prst="rect">
            <a:avLst/>
          </a:prstGeom>
        </p:spPr>
      </p:pic>
      <p:pic>
        <p:nvPicPr>
          <p:cNvPr id="24" name="Picture 23">
            <a:extLst>
              <a:ext uri="{FF2B5EF4-FFF2-40B4-BE49-F238E27FC236}">
                <a16:creationId xmlns:a16="http://schemas.microsoft.com/office/drawing/2014/main" id="{8CCCA3CC-AAE2-D830-6557-EDBD67E9FA2C}"/>
              </a:ext>
            </a:extLst>
          </p:cNvPr>
          <p:cNvPicPr>
            <a:picLocks noChangeAspect="1"/>
          </p:cNvPicPr>
          <p:nvPr/>
        </p:nvPicPr>
        <p:blipFill>
          <a:blip r:embed="rId4"/>
          <a:stretch>
            <a:fillRect/>
          </a:stretch>
        </p:blipFill>
        <p:spPr>
          <a:xfrm>
            <a:off x="3983713" y="809190"/>
            <a:ext cx="4956176" cy="2742379"/>
          </a:xfrm>
          <a:prstGeom prst="rect">
            <a:avLst/>
          </a:prstGeom>
        </p:spPr>
      </p:pic>
      <p:pic>
        <p:nvPicPr>
          <p:cNvPr id="29" name="Picture 28" descr="Graphical user interface, application, Word&#10;&#10;Description automatically generated">
            <a:extLst>
              <a:ext uri="{FF2B5EF4-FFF2-40B4-BE49-F238E27FC236}">
                <a16:creationId xmlns:a16="http://schemas.microsoft.com/office/drawing/2014/main" id="{35F29585-604C-ACC6-387E-41BDCF041FC9}"/>
              </a:ext>
            </a:extLst>
          </p:cNvPr>
          <p:cNvPicPr>
            <a:picLocks noChangeAspect="1"/>
          </p:cNvPicPr>
          <p:nvPr/>
        </p:nvPicPr>
        <p:blipFill>
          <a:blip r:embed="rId5"/>
          <a:stretch>
            <a:fillRect/>
          </a:stretch>
        </p:blipFill>
        <p:spPr>
          <a:xfrm>
            <a:off x="4031521" y="3551569"/>
            <a:ext cx="4908368" cy="1191673"/>
          </a:xfrm>
          <a:prstGeom prst="rect">
            <a:avLst/>
          </a:prstGeom>
        </p:spPr>
      </p:pic>
      <p:pic>
        <p:nvPicPr>
          <p:cNvPr id="33" name="Picture 32">
            <a:extLst>
              <a:ext uri="{FF2B5EF4-FFF2-40B4-BE49-F238E27FC236}">
                <a16:creationId xmlns:a16="http://schemas.microsoft.com/office/drawing/2014/main" id="{54E44CF9-DC7E-C708-47F0-531BCED0351F}"/>
              </a:ext>
            </a:extLst>
          </p:cNvPr>
          <p:cNvPicPr>
            <a:picLocks noChangeAspect="1"/>
          </p:cNvPicPr>
          <p:nvPr/>
        </p:nvPicPr>
        <p:blipFill>
          <a:blip r:embed="rId6"/>
          <a:stretch>
            <a:fillRect/>
          </a:stretch>
        </p:blipFill>
        <p:spPr>
          <a:xfrm>
            <a:off x="252540" y="3551569"/>
            <a:ext cx="3778981" cy="1191673"/>
          </a:xfrm>
          <a:prstGeom prst="rect">
            <a:avLst/>
          </a:prstGeom>
        </p:spPr>
      </p:pic>
    </p:spTree>
    <p:extLst>
      <p:ext uri="{BB962C8B-B14F-4D97-AF65-F5344CB8AC3E}">
        <p14:creationId xmlns:p14="http://schemas.microsoft.com/office/powerpoint/2010/main" val="3954562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1"/>
          <p:cNvSpPr txBox="1">
            <a:spLocks noGrp="1"/>
          </p:cNvSpPr>
          <p:nvPr>
            <p:ph type="title" idx="4"/>
          </p:nvPr>
        </p:nvSpPr>
        <p:spPr>
          <a:xfrm>
            <a:off x="488138" y="136466"/>
            <a:ext cx="8167723" cy="546201"/>
          </a:xfrm>
          <a:prstGeom prst="rect">
            <a:avLst/>
          </a:prstGeom>
          <a:solidFill>
            <a:schemeClr val="accent3">
              <a:lumMod val="40000"/>
              <a:lumOff val="6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Early 1960’s by NOTS Pasadena Lab and SSC Pasific</a:t>
            </a:r>
            <a:endParaRPr sz="2400" dirty="0">
              <a:solidFill>
                <a:schemeClr val="lt1"/>
              </a:solidFill>
            </a:endParaRPr>
          </a:p>
        </p:txBody>
      </p:sp>
      <p:sp>
        <p:nvSpPr>
          <p:cNvPr id="723" name="Google Shape;723;p71"/>
          <p:cNvSpPr txBox="1">
            <a:spLocks noGrp="1"/>
          </p:cNvSpPr>
          <p:nvPr>
            <p:ph type="subTitle" idx="1"/>
          </p:nvPr>
        </p:nvSpPr>
        <p:spPr>
          <a:xfrm>
            <a:off x="3347576" y="833921"/>
            <a:ext cx="5620660" cy="4460833"/>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MY" sz="1200" dirty="0"/>
              <a:t>Cable-Controlled Undersea Recovery Vehicle (CURV)</a:t>
            </a:r>
          </a:p>
          <a:p>
            <a:pPr marL="285750" lvl="0" indent="-285750" algn="l" rtl="0">
              <a:lnSpc>
                <a:spcPct val="200000"/>
              </a:lnSpc>
              <a:spcBef>
                <a:spcPts val="0"/>
              </a:spcBef>
              <a:spcAft>
                <a:spcPts val="0"/>
              </a:spcAft>
              <a:buFont typeface="Arial" panose="020B0604020202020204" pitchFamily="34" charset="0"/>
              <a:buChar char="•"/>
            </a:pPr>
            <a:r>
              <a:rPr lang="en-US" sz="1200" dirty="0"/>
              <a:t>Used by the US Navy to locate and retrieve torpedoes used in tests and training from the seafloor.</a:t>
            </a:r>
          </a:p>
          <a:p>
            <a:pPr marL="285750" lvl="0" indent="-285750" algn="l" rtl="0">
              <a:lnSpc>
                <a:spcPct val="200000"/>
              </a:lnSpc>
              <a:spcBef>
                <a:spcPts val="0"/>
              </a:spcBef>
              <a:spcAft>
                <a:spcPts val="0"/>
              </a:spcAft>
              <a:buFont typeface="Arial" panose="020B0604020202020204" pitchFamily="34" charset="0"/>
              <a:buChar char="•"/>
            </a:pPr>
            <a:r>
              <a:rPr lang="en-US" sz="1200" dirty="0"/>
              <a:t>Retrieved a hydrogen bomb that had been lost in the Mediterranean Sea of Palomares, Spain.</a:t>
            </a:r>
          </a:p>
          <a:p>
            <a:pPr marL="285750" lvl="0" indent="-285750" algn="l" rtl="0">
              <a:lnSpc>
                <a:spcPct val="200000"/>
              </a:lnSpc>
              <a:spcBef>
                <a:spcPts val="0"/>
              </a:spcBef>
              <a:spcAft>
                <a:spcPts val="0"/>
              </a:spcAft>
              <a:buFont typeface="Arial" panose="020B0604020202020204" pitchFamily="34" charset="0"/>
              <a:buChar char="•"/>
            </a:pPr>
            <a:r>
              <a:rPr lang="en-US" sz="1200" dirty="0"/>
              <a:t>Weighs roughly a ton and can operate depths of about 2,000 feet.</a:t>
            </a:r>
          </a:p>
          <a:p>
            <a:pPr marL="285750" lvl="0" indent="-285750" algn="l" rtl="0">
              <a:lnSpc>
                <a:spcPct val="200000"/>
              </a:lnSpc>
              <a:spcBef>
                <a:spcPts val="0"/>
              </a:spcBef>
              <a:spcAft>
                <a:spcPts val="0"/>
              </a:spcAft>
              <a:buFont typeface="Arial" panose="020B0604020202020204" pitchFamily="34" charset="0"/>
              <a:buChar char="•"/>
            </a:pPr>
            <a:r>
              <a:rPr lang="en-US" sz="1200" dirty="0"/>
              <a:t>Operated by a five-man crew on the surface.</a:t>
            </a:r>
          </a:p>
          <a:p>
            <a:pPr marL="285750" lvl="0" indent="-285750" algn="l" rtl="0">
              <a:lnSpc>
                <a:spcPct val="200000"/>
              </a:lnSpc>
              <a:spcBef>
                <a:spcPts val="0"/>
              </a:spcBef>
              <a:spcAft>
                <a:spcPts val="0"/>
              </a:spcAft>
              <a:buFont typeface="Arial" panose="020B0604020202020204" pitchFamily="34" charset="0"/>
              <a:buChar char="•"/>
            </a:pPr>
            <a:r>
              <a:rPr lang="en-US" sz="1200" dirty="0"/>
              <a:t>Controls it through a closed-circuit television network.</a:t>
            </a:r>
          </a:p>
          <a:p>
            <a:pPr marL="285750" lvl="0" indent="-285750" algn="l" rtl="0">
              <a:lnSpc>
                <a:spcPct val="200000"/>
              </a:lnSpc>
              <a:spcBef>
                <a:spcPts val="0"/>
              </a:spcBef>
              <a:spcAft>
                <a:spcPts val="0"/>
              </a:spcAft>
              <a:buFont typeface="Arial" panose="020B0604020202020204" pitchFamily="34" charset="0"/>
              <a:buChar char="•"/>
            </a:pPr>
            <a:r>
              <a:rPr lang="en-US" sz="1200" dirty="0"/>
              <a:t>Acoustic detection and positioning components are also involved.</a:t>
            </a:r>
          </a:p>
          <a:p>
            <a:pPr marL="285750" lvl="0" indent="-285750" algn="l" rtl="0">
              <a:lnSpc>
                <a:spcPct val="200000"/>
              </a:lnSpc>
              <a:spcBef>
                <a:spcPts val="0"/>
              </a:spcBef>
              <a:spcAft>
                <a:spcPts val="0"/>
              </a:spcAft>
              <a:buFont typeface="Arial" panose="020B0604020202020204" pitchFamily="34" charset="0"/>
              <a:buChar char="•"/>
            </a:pPr>
            <a:r>
              <a:rPr lang="en-US" sz="1200" dirty="0"/>
              <a:t>Upgraded later generations of CURV designated CURV II, CURV II-B,   CURV II-C</a:t>
            </a:r>
          </a:p>
          <a:p>
            <a:pPr marL="285750" lvl="0" indent="-285750" algn="l" rtl="0">
              <a:lnSpc>
                <a:spcPct val="200000"/>
              </a:lnSpc>
              <a:spcBef>
                <a:spcPts val="0"/>
              </a:spcBef>
              <a:spcAft>
                <a:spcPts val="0"/>
              </a:spcAft>
              <a:buFont typeface="Arial" panose="020B0604020202020204" pitchFamily="34" charset="0"/>
              <a:buChar char="•"/>
            </a:pPr>
            <a:endParaRPr lang="en-US" sz="1200" dirty="0"/>
          </a:p>
          <a:p>
            <a:pPr marL="285750" lvl="0" indent="-285750" algn="l" rtl="0">
              <a:lnSpc>
                <a:spcPct val="150000"/>
              </a:lnSpc>
              <a:spcBef>
                <a:spcPts val="0"/>
              </a:spcBef>
              <a:spcAft>
                <a:spcPts val="0"/>
              </a:spcAft>
              <a:buFont typeface="Arial" panose="020B0604020202020204" pitchFamily="34" charset="0"/>
              <a:buChar char="•"/>
            </a:pPr>
            <a:endParaRPr lang="en-US" dirty="0"/>
          </a:p>
          <a:p>
            <a:pPr marL="285750" lvl="0" indent="-285750" algn="l" rtl="0">
              <a:lnSpc>
                <a:spcPct val="150000"/>
              </a:lnSpc>
              <a:spcBef>
                <a:spcPts val="0"/>
              </a:spcBef>
              <a:spcAft>
                <a:spcPts val="0"/>
              </a:spcAft>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CA954563-A096-7E49-4FA7-47912D059662}"/>
              </a:ext>
            </a:extLst>
          </p:cNvPr>
          <p:cNvSpPr>
            <a:spLocks noGrp="1"/>
          </p:cNvSpPr>
          <p:nvPr>
            <p:ph type="title"/>
          </p:nvPr>
        </p:nvSpPr>
        <p:spPr>
          <a:xfrm>
            <a:off x="796945" y="2438328"/>
            <a:ext cx="1815000" cy="487500"/>
          </a:xfrm>
        </p:spPr>
        <p:txBody>
          <a:bodyPr/>
          <a:lstStyle/>
          <a:p>
            <a:pPr algn="ctr"/>
            <a:r>
              <a:rPr lang="en-US" sz="1600" dirty="0"/>
              <a:t>CURV I</a:t>
            </a:r>
            <a:endParaRPr lang="en-MY" sz="1600" dirty="0"/>
          </a:p>
        </p:txBody>
      </p:sp>
      <p:pic>
        <p:nvPicPr>
          <p:cNvPr id="13" name="Picture 12" descr="A picture containing weapon, outdoor">
            <a:extLst>
              <a:ext uri="{FF2B5EF4-FFF2-40B4-BE49-F238E27FC236}">
                <a16:creationId xmlns:a16="http://schemas.microsoft.com/office/drawing/2014/main" id="{E99F0E0A-F131-DF74-38D1-961FC5D6E813}"/>
              </a:ext>
            </a:extLst>
          </p:cNvPr>
          <p:cNvPicPr>
            <a:picLocks noChangeAspect="1"/>
          </p:cNvPicPr>
          <p:nvPr/>
        </p:nvPicPr>
        <p:blipFill>
          <a:blip r:embed="rId3"/>
          <a:stretch>
            <a:fillRect/>
          </a:stretch>
        </p:blipFill>
        <p:spPr>
          <a:xfrm>
            <a:off x="635926" y="968971"/>
            <a:ext cx="2137039" cy="1602779"/>
          </a:xfrm>
          <a:prstGeom prst="rect">
            <a:avLst/>
          </a:prstGeom>
          <a:ln>
            <a:noFill/>
          </a:ln>
          <a:effectLst>
            <a:outerShdw blurRad="190500" algn="tl" rotWithShape="0">
              <a:srgbClr val="000000">
                <a:alpha val="70000"/>
              </a:srgbClr>
            </a:outerShdw>
          </a:effectLst>
        </p:spPr>
      </p:pic>
      <p:pic>
        <p:nvPicPr>
          <p:cNvPr id="4" name="Picture 3" descr="A picture containing text, outdoor, engine&#10;&#10;Description automatically generated">
            <a:extLst>
              <a:ext uri="{FF2B5EF4-FFF2-40B4-BE49-F238E27FC236}">
                <a16:creationId xmlns:a16="http://schemas.microsoft.com/office/drawing/2014/main" id="{EB0B59E4-90A1-3A53-C667-D137613D94F4}"/>
              </a:ext>
            </a:extLst>
          </p:cNvPr>
          <p:cNvPicPr>
            <a:picLocks noChangeAspect="1"/>
          </p:cNvPicPr>
          <p:nvPr/>
        </p:nvPicPr>
        <p:blipFill>
          <a:blip r:embed="rId4"/>
          <a:stretch>
            <a:fillRect/>
          </a:stretch>
        </p:blipFill>
        <p:spPr>
          <a:xfrm>
            <a:off x="635926" y="2925828"/>
            <a:ext cx="2138400" cy="1739011"/>
          </a:xfrm>
          <a:prstGeom prst="rect">
            <a:avLst/>
          </a:prstGeom>
          <a:ln>
            <a:noFill/>
          </a:ln>
          <a:effectLst>
            <a:outerShdw blurRad="190500" algn="tl" rotWithShape="0">
              <a:srgbClr val="000000">
                <a:alpha val="70000"/>
              </a:srgbClr>
            </a:outerShdw>
          </a:effectLst>
        </p:spPr>
      </p:pic>
      <p:sp>
        <p:nvSpPr>
          <p:cNvPr id="5" name="Title 2">
            <a:extLst>
              <a:ext uri="{FF2B5EF4-FFF2-40B4-BE49-F238E27FC236}">
                <a16:creationId xmlns:a16="http://schemas.microsoft.com/office/drawing/2014/main" id="{2B48D0A9-4096-86EF-9497-4BD6F884057C}"/>
              </a:ext>
            </a:extLst>
          </p:cNvPr>
          <p:cNvSpPr txBox="1">
            <a:spLocks/>
          </p:cNvSpPr>
          <p:nvPr/>
        </p:nvSpPr>
        <p:spPr>
          <a:xfrm>
            <a:off x="865696" y="4547065"/>
            <a:ext cx="1815000" cy="48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lim Park"/>
              <a:buNone/>
              <a:defRPr sz="2000" b="0" i="0" u="none" strike="noStrike" cap="none">
                <a:solidFill>
                  <a:schemeClr val="dk1"/>
                </a:solidFill>
                <a:latin typeface="Kulim Park"/>
                <a:ea typeface="Kulim Park"/>
                <a:cs typeface="Kulim Park"/>
                <a:sym typeface="Kulim Park"/>
              </a:defRPr>
            </a:lvl1pPr>
            <a:lvl2pPr marR="0" lvl="1"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2pPr>
            <a:lvl3pPr marR="0" lvl="2"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3pPr>
            <a:lvl4pPr marR="0" lvl="3"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4pPr>
            <a:lvl5pPr marR="0" lvl="4"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5pPr>
            <a:lvl6pPr marR="0" lvl="5"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6pPr>
            <a:lvl7pPr marR="0" lvl="6"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7pPr>
            <a:lvl8pPr marR="0" lvl="7"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8pPr>
            <a:lvl9pPr marR="0" lvl="8"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9pPr>
          </a:lstStyle>
          <a:p>
            <a:pPr algn="ctr"/>
            <a:r>
              <a:rPr lang="en-US" sz="1600" dirty="0"/>
              <a:t>CURV II</a:t>
            </a:r>
            <a:endParaRPr lang="en-MY" sz="1600" dirty="0"/>
          </a:p>
        </p:txBody>
      </p:sp>
    </p:spTree>
    <p:extLst>
      <p:ext uri="{BB962C8B-B14F-4D97-AF65-F5344CB8AC3E}">
        <p14:creationId xmlns:p14="http://schemas.microsoft.com/office/powerpoint/2010/main" val="2305820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2C402058-3AE2-2EF7-D323-887F67D3A4EB}"/>
              </a:ext>
            </a:extLst>
          </p:cNvPr>
          <p:cNvPicPr>
            <a:picLocks noChangeAspect="1"/>
          </p:cNvPicPr>
          <p:nvPr/>
        </p:nvPicPr>
        <p:blipFill rotWithShape="1">
          <a:blip r:embed="rId3"/>
          <a:srcRect l="34113" t="42724" r="35457" b="20717"/>
          <a:stretch/>
        </p:blipFill>
        <p:spPr>
          <a:xfrm>
            <a:off x="2825466" y="1553390"/>
            <a:ext cx="3663665" cy="2475886"/>
          </a:xfrm>
          <a:prstGeom prst="rect">
            <a:avLst/>
          </a:prstGeom>
        </p:spPr>
      </p:pic>
      <p:sp>
        <p:nvSpPr>
          <p:cNvPr id="8" name="Google Shape;930;p84">
            <a:extLst>
              <a:ext uri="{FF2B5EF4-FFF2-40B4-BE49-F238E27FC236}">
                <a16:creationId xmlns:a16="http://schemas.microsoft.com/office/drawing/2014/main" id="{D9BFE080-A07E-D8DA-2785-02242DE33E39}"/>
              </a:ext>
            </a:extLst>
          </p:cNvPr>
          <p:cNvSpPr txBox="1">
            <a:spLocks noGrp="1"/>
          </p:cNvSpPr>
          <p:nvPr>
            <p:ph type="title" idx="4"/>
          </p:nvPr>
        </p:nvSpPr>
        <p:spPr>
          <a:xfrm flipH="1">
            <a:off x="796945" y="150048"/>
            <a:ext cx="7704138" cy="6572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iv. </a:t>
            </a:r>
            <a:r>
              <a:rPr lang="en-MY" dirty="0">
                <a:solidFill>
                  <a:schemeClr val="lt1"/>
                </a:solidFill>
              </a:rPr>
              <a:t>Data Collection (Payload)</a:t>
            </a:r>
            <a:endParaRPr dirty="0">
              <a:solidFill>
                <a:schemeClr val="lt1"/>
              </a:solidFill>
            </a:endParaRPr>
          </a:p>
        </p:txBody>
      </p:sp>
      <p:sp>
        <p:nvSpPr>
          <p:cNvPr id="38" name="Title 2">
            <a:extLst>
              <a:ext uri="{FF2B5EF4-FFF2-40B4-BE49-F238E27FC236}">
                <a16:creationId xmlns:a16="http://schemas.microsoft.com/office/drawing/2014/main" id="{EEB91337-B925-097E-48E9-444E2042B9B1}"/>
              </a:ext>
            </a:extLst>
          </p:cNvPr>
          <p:cNvSpPr>
            <a:spLocks noGrp="1"/>
          </p:cNvSpPr>
          <p:nvPr>
            <p:ph type="title"/>
          </p:nvPr>
        </p:nvSpPr>
        <p:spPr>
          <a:xfrm>
            <a:off x="3497261" y="4103959"/>
            <a:ext cx="2320073" cy="349878"/>
          </a:xfrm>
        </p:spPr>
        <p:txBody>
          <a:bodyPr/>
          <a:lstStyle/>
          <a:p>
            <a:pPr algn="ctr"/>
            <a:r>
              <a:rPr lang="en-US" sz="1600" dirty="0">
                <a:latin typeface="Kulim Park" panose="020B0604020202020204" charset="0"/>
              </a:rPr>
              <a:t>Saipem's Hydrone-R</a:t>
            </a:r>
            <a:endParaRPr lang="en-MY" sz="1600" dirty="0">
              <a:latin typeface="Kulim Park" panose="020B0604020202020204" charset="0"/>
            </a:endParaRPr>
          </a:p>
        </p:txBody>
      </p:sp>
      <p:sp>
        <p:nvSpPr>
          <p:cNvPr id="13" name="TextBox 12">
            <a:extLst>
              <a:ext uri="{FF2B5EF4-FFF2-40B4-BE49-F238E27FC236}">
                <a16:creationId xmlns:a16="http://schemas.microsoft.com/office/drawing/2014/main" id="{3FAA3E54-870A-9FEA-375E-7217D4918351}"/>
              </a:ext>
            </a:extLst>
          </p:cNvPr>
          <p:cNvSpPr txBox="1"/>
          <p:nvPr/>
        </p:nvSpPr>
        <p:spPr>
          <a:xfrm>
            <a:off x="461283" y="2390557"/>
            <a:ext cx="1586621" cy="307777"/>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MY" dirty="0">
                <a:solidFill>
                  <a:srgbClr val="212529"/>
                </a:solidFill>
                <a:latin typeface="Roboto" panose="02000000000000000000" pitchFamily="2" charset="0"/>
              </a:rPr>
              <a:t>Manipulator arms</a:t>
            </a:r>
            <a:endParaRPr lang="en-MY" dirty="0"/>
          </a:p>
        </p:txBody>
      </p:sp>
      <p:cxnSp>
        <p:nvCxnSpPr>
          <p:cNvPr id="46" name="Straight Arrow Connector 45">
            <a:extLst>
              <a:ext uri="{FF2B5EF4-FFF2-40B4-BE49-F238E27FC236}">
                <a16:creationId xmlns:a16="http://schemas.microsoft.com/office/drawing/2014/main" id="{0772A587-83A7-E453-4F81-D5BF9B16DD81}"/>
              </a:ext>
            </a:extLst>
          </p:cNvPr>
          <p:cNvCxnSpPr>
            <a:cxnSpLocks/>
          </p:cNvCxnSpPr>
          <p:nvPr/>
        </p:nvCxnSpPr>
        <p:spPr>
          <a:xfrm flipH="1" flipV="1">
            <a:off x="1327355" y="2773017"/>
            <a:ext cx="2485103" cy="9555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6588A3D-F5CF-7EB4-1B9F-ADF2D3E6F620}"/>
              </a:ext>
            </a:extLst>
          </p:cNvPr>
          <p:cNvSpPr txBox="1"/>
          <p:nvPr/>
        </p:nvSpPr>
        <p:spPr>
          <a:xfrm>
            <a:off x="6954119" y="1689038"/>
            <a:ext cx="1204451" cy="307777"/>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dirty="0">
                <a:solidFill>
                  <a:srgbClr val="212529"/>
                </a:solidFill>
                <a:latin typeface="Roboto" panose="02000000000000000000" pitchFamily="2" charset="0"/>
              </a:rPr>
              <a:t>Sensors</a:t>
            </a:r>
            <a:endParaRPr lang="en-MY" dirty="0"/>
          </a:p>
        </p:txBody>
      </p:sp>
      <p:cxnSp>
        <p:nvCxnSpPr>
          <p:cNvPr id="14" name="Straight Arrow Connector 13">
            <a:extLst>
              <a:ext uri="{FF2B5EF4-FFF2-40B4-BE49-F238E27FC236}">
                <a16:creationId xmlns:a16="http://schemas.microsoft.com/office/drawing/2014/main" id="{64FF7C69-7F66-B7EB-3C6F-EF021136AB0A}"/>
              </a:ext>
            </a:extLst>
          </p:cNvPr>
          <p:cNvCxnSpPr>
            <a:cxnSpLocks/>
          </p:cNvCxnSpPr>
          <p:nvPr/>
        </p:nvCxnSpPr>
        <p:spPr>
          <a:xfrm flipV="1">
            <a:off x="5435315" y="1930899"/>
            <a:ext cx="1334729" cy="45965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F5BD3E4-B221-13A0-4BEB-7A80F3058626}"/>
              </a:ext>
            </a:extLst>
          </p:cNvPr>
          <p:cNvCxnSpPr>
            <a:cxnSpLocks/>
          </p:cNvCxnSpPr>
          <p:nvPr/>
        </p:nvCxnSpPr>
        <p:spPr>
          <a:xfrm flipH="1" flipV="1">
            <a:off x="2047904" y="2583614"/>
            <a:ext cx="2601110" cy="207719"/>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8BA18AB-43F6-15DC-787B-92CFCA1107C7}"/>
              </a:ext>
            </a:extLst>
          </p:cNvPr>
          <p:cNvSpPr txBox="1"/>
          <p:nvPr/>
        </p:nvSpPr>
        <p:spPr>
          <a:xfrm>
            <a:off x="7050958" y="4008496"/>
            <a:ext cx="1334729" cy="307777"/>
          </a:xfrm>
          <a:prstGeom prst="rect">
            <a:avLst/>
          </a:prstGeom>
          <a:solidFill>
            <a:schemeClr val="accent3">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MY" b="0" i="0" dirty="0">
                <a:solidFill>
                  <a:srgbClr val="212529"/>
                </a:solidFill>
                <a:effectLst/>
                <a:latin typeface="Roboto" panose="02000000000000000000" pitchFamily="2" charset="0"/>
              </a:rPr>
              <a:t>Camera</a:t>
            </a:r>
            <a:endParaRPr lang="en-MY" dirty="0"/>
          </a:p>
        </p:txBody>
      </p:sp>
      <p:cxnSp>
        <p:nvCxnSpPr>
          <p:cNvPr id="28" name="Straight Arrow Connector 27">
            <a:extLst>
              <a:ext uri="{FF2B5EF4-FFF2-40B4-BE49-F238E27FC236}">
                <a16:creationId xmlns:a16="http://schemas.microsoft.com/office/drawing/2014/main" id="{05315525-B6D0-7834-C3D1-ACF5A9497286}"/>
              </a:ext>
            </a:extLst>
          </p:cNvPr>
          <p:cNvCxnSpPr>
            <a:cxnSpLocks/>
          </p:cNvCxnSpPr>
          <p:nvPr/>
        </p:nvCxnSpPr>
        <p:spPr>
          <a:xfrm>
            <a:off x="4455163" y="3060290"/>
            <a:ext cx="3263159" cy="89227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65197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 </a:t>
            </a:r>
            <a:r>
              <a:rPr lang="en-MY" dirty="0">
                <a:solidFill>
                  <a:schemeClr val="lt1"/>
                </a:solidFill>
              </a:rPr>
              <a:t>Data Transmission (Communication)</a:t>
            </a:r>
            <a:endParaRPr dirty="0">
              <a:solidFill>
                <a:schemeClr val="lt1"/>
              </a:solidFill>
            </a:endParaRPr>
          </a:p>
        </p:txBody>
      </p:sp>
      <p:sp>
        <p:nvSpPr>
          <p:cNvPr id="5" name="Title 2">
            <a:extLst>
              <a:ext uri="{FF2B5EF4-FFF2-40B4-BE49-F238E27FC236}">
                <a16:creationId xmlns:a16="http://schemas.microsoft.com/office/drawing/2014/main" id="{705699EC-6498-AB59-D359-D4FD605FF08B}"/>
              </a:ext>
            </a:extLst>
          </p:cNvPr>
          <p:cNvSpPr txBox="1">
            <a:spLocks/>
          </p:cNvSpPr>
          <p:nvPr/>
        </p:nvSpPr>
        <p:spPr>
          <a:xfrm>
            <a:off x="267923" y="2492546"/>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CURV I</a:t>
            </a:r>
          </a:p>
        </p:txBody>
      </p:sp>
      <p:pic>
        <p:nvPicPr>
          <p:cNvPr id="2" name="Picture 1" descr="A picture containing text, outdoor, water, old&#10;&#10;Description automatically generated">
            <a:extLst>
              <a:ext uri="{FF2B5EF4-FFF2-40B4-BE49-F238E27FC236}">
                <a16:creationId xmlns:a16="http://schemas.microsoft.com/office/drawing/2014/main" id="{056F500E-5A89-8E06-8656-A099ED3D3FA2}"/>
              </a:ext>
            </a:extLst>
          </p:cNvPr>
          <p:cNvPicPr>
            <a:picLocks noChangeAspect="1"/>
          </p:cNvPicPr>
          <p:nvPr/>
        </p:nvPicPr>
        <p:blipFill rotWithShape="1">
          <a:blip r:embed="rId3"/>
          <a:srcRect t="-163" b="12902"/>
          <a:stretch/>
        </p:blipFill>
        <p:spPr>
          <a:xfrm>
            <a:off x="663052" y="875462"/>
            <a:ext cx="1748497" cy="1654490"/>
          </a:xfrm>
          <a:prstGeom prst="rect">
            <a:avLst/>
          </a:prstGeom>
          <a:ln>
            <a:noFill/>
          </a:ln>
          <a:effectLst>
            <a:outerShdw blurRad="190500" algn="tl" rotWithShape="0">
              <a:srgbClr val="000000">
                <a:alpha val="70000"/>
              </a:srgbClr>
            </a:outerShdw>
          </a:effectLst>
        </p:spPr>
      </p:pic>
      <p:pic>
        <p:nvPicPr>
          <p:cNvPr id="6" name="Picture 5" descr="A picture containing black, yellow, helmet&#10;&#10;Description automatically generated">
            <a:extLst>
              <a:ext uri="{FF2B5EF4-FFF2-40B4-BE49-F238E27FC236}">
                <a16:creationId xmlns:a16="http://schemas.microsoft.com/office/drawing/2014/main" id="{D1844126-FB6E-F109-480E-E098B6FCA94F}"/>
              </a:ext>
            </a:extLst>
          </p:cNvPr>
          <p:cNvPicPr>
            <a:picLocks noChangeAspect="1"/>
          </p:cNvPicPr>
          <p:nvPr/>
        </p:nvPicPr>
        <p:blipFill>
          <a:blip r:embed="rId4"/>
          <a:stretch>
            <a:fillRect/>
          </a:stretch>
        </p:blipFill>
        <p:spPr>
          <a:xfrm>
            <a:off x="176555" y="3124780"/>
            <a:ext cx="1308225" cy="1059662"/>
          </a:xfrm>
          <a:prstGeom prst="rect">
            <a:avLst/>
          </a:prstGeom>
        </p:spPr>
      </p:pic>
      <p:sp>
        <p:nvSpPr>
          <p:cNvPr id="7" name="Title 2">
            <a:extLst>
              <a:ext uri="{FF2B5EF4-FFF2-40B4-BE49-F238E27FC236}">
                <a16:creationId xmlns:a16="http://schemas.microsoft.com/office/drawing/2014/main" id="{7BA21233-44B1-C1F2-C15E-5511242E6CE2}"/>
              </a:ext>
            </a:extLst>
          </p:cNvPr>
          <p:cNvSpPr txBox="1">
            <a:spLocks/>
          </p:cNvSpPr>
          <p:nvPr/>
        </p:nvSpPr>
        <p:spPr>
          <a:xfrm>
            <a:off x="-438710" y="4085426"/>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Umbilical cable</a:t>
            </a:r>
          </a:p>
        </p:txBody>
      </p:sp>
      <p:sp>
        <p:nvSpPr>
          <p:cNvPr id="8" name="Google Shape;723;p71">
            <a:extLst>
              <a:ext uri="{FF2B5EF4-FFF2-40B4-BE49-F238E27FC236}">
                <a16:creationId xmlns:a16="http://schemas.microsoft.com/office/drawing/2014/main" id="{3DC2AC2D-8039-22BE-993B-294FDF9DAA8F}"/>
              </a:ext>
            </a:extLst>
          </p:cNvPr>
          <p:cNvSpPr txBox="1">
            <a:spLocks/>
          </p:cNvSpPr>
          <p:nvPr/>
        </p:nvSpPr>
        <p:spPr>
          <a:xfrm>
            <a:off x="3185613" y="768743"/>
            <a:ext cx="5781831" cy="369806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en-US" sz="1200" dirty="0"/>
              <a:t>CURV-I ROV communicates with the surface vessel through an umbilical cable. </a:t>
            </a:r>
          </a:p>
          <a:p>
            <a:pPr marL="285750" indent="-285750">
              <a:lnSpc>
                <a:spcPct val="200000"/>
              </a:lnSpc>
              <a:buFont typeface="Arial" panose="020B0604020202020204" pitchFamily="34" charset="0"/>
              <a:buChar char="•"/>
            </a:pPr>
            <a:r>
              <a:rPr lang="en-US" sz="1200" dirty="0"/>
              <a:t>The umbilical cable connects the ROV to power and communication. </a:t>
            </a:r>
          </a:p>
          <a:p>
            <a:pPr marL="285750" indent="-285750">
              <a:lnSpc>
                <a:spcPct val="200000"/>
              </a:lnSpc>
              <a:buFont typeface="Arial" panose="020B0604020202020204" pitchFamily="34" charset="0"/>
              <a:buChar char="•"/>
            </a:pPr>
            <a:r>
              <a:rPr lang="en-US" sz="1200" dirty="0"/>
              <a:t>A fibre optic cable is commonly utilized as the communication system, allowing for high-speed data transfer and real-time control of the ROV's motions and sensors. </a:t>
            </a:r>
          </a:p>
          <a:p>
            <a:pPr marL="285750" indent="-285750">
              <a:lnSpc>
                <a:spcPct val="200000"/>
              </a:lnSpc>
              <a:buFont typeface="Arial" panose="020B0604020202020204" pitchFamily="34" charset="0"/>
              <a:buChar char="•"/>
            </a:pPr>
            <a:r>
              <a:rPr lang="en-US" sz="1200" dirty="0"/>
              <a:t>The surface control system consists of a computer workstation and control panel that allow the operator to view and manage the ROV's video and sensor feeds as well as its movements and operations. </a:t>
            </a:r>
            <a:endParaRPr lang="en-US" dirty="0"/>
          </a:p>
        </p:txBody>
      </p:sp>
      <p:pic>
        <p:nvPicPr>
          <p:cNvPr id="11" name="Picture 10" descr="A group of colored pencils&#10;&#10;Description automatically generated with low confidence">
            <a:extLst>
              <a:ext uri="{FF2B5EF4-FFF2-40B4-BE49-F238E27FC236}">
                <a16:creationId xmlns:a16="http://schemas.microsoft.com/office/drawing/2014/main" id="{0ED5F9C4-AD22-4FCF-4AE0-7FED5EBF142D}"/>
              </a:ext>
            </a:extLst>
          </p:cNvPr>
          <p:cNvPicPr>
            <a:picLocks noChangeAspect="1"/>
          </p:cNvPicPr>
          <p:nvPr/>
        </p:nvPicPr>
        <p:blipFill>
          <a:blip r:embed="rId5"/>
          <a:stretch>
            <a:fillRect/>
          </a:stretch>
        </p:blipFill>
        <p:spPr>
          <a:xfrm>
            <a:off x="1715511" y="3536261"/>
            <a:ext cx="1526937" cy="610775"/>
          </a:xfrm>
          <a:prstGeom prst="rect">
            <a:avLst/>
          </a:prstGeom>
        </p:spPr>
      </p:pic>
      <p:sp>
        <p:nvSpPr>
          <p:cNvPr id="13" name="Title 2">
            <a:extLst>
              <a:ext uri="{FF2B5EF4-FFF2-40B4-BE49-F238E27FC236}">
                <a16:creationId xmlns:a16="http://schemas.microsoft.com/office/drawing/2014/main" id="{4352DDA3-3E27-2558-8C93-578D0B8106CF}"/>
              </a:ext>
            </a:extLst>
          </p:cNvPr>
          <p:cNvSpPr txBox="1">
            <a:spLocks/>
          </p:cNvSpPr>
          <p:nvPr/>
        </p:nvSpPr>
        <p:spPr>
          <a:xfrm>
            <a:off x="1138298" y="4085426"/>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t>Fibre optic</a:t>
            </a:r>
            <a:endParaRPr lang="en-MY" sz="1600" dirty="0">
              <a:solidFill>
                <a:schemeClr val="dk1"/>
              </a:solidFill>
              <a:latin typeface="Kulim Park"/>
              <a:ea typeface="Kulim Park"/>
              <a:cs typeface="Kulim Park"/>
              <a:sym typeface="Kulim Park"/>
            </a:endParaRPr>
          </a:p>
        </p:txBody>
      </p:sp>
    </p:spTree>
    <p:extLst>
      <p:ext uri="{BB962C8B-B14F-4D97-AF65-F5344CB8AC3E}">
        <p14:creationId xmlns:p14="http://schemas.microsoft.com/office/powerpoint/2010/main" val="3330811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 </a:t>
            </a:r>
            <a:r>
              <a:rPr lang="en-MY" dirty="0">
                <a:solidFill>
                  <a:schemeClr val="lt1"/>
                </a:solidFill>
              </a:rPr>
              <a:t>Data Transmission (Communication)</a:t>
            </a:r>
            <a:endParaRPr dirty="0">
              <a:solidFill>
                <a:schemeClr val="lt1"/>
              </a:solidFill>
            </a:endParaRPr>
          </a:p>
        </p:txBody>
      </p:sp>
      <p:sp>
        <p:nvSpPr>
          <p:cNvPr id="5" name="Title 2">
            <a:extLst>
              <a:ext uri="{FF2B5EF4-FFF2-40B4-BE49-F238E27FC236}">
                <a16:creationId xmlns:a16="http://schemas.microsoft.com/office/drawing/2014/main" id="{705699EC-6498-AB59-D359-D4FD605FF08B}"/>
              </a:ext>
            </a:extLst>
          </p:cNvPr>
          <p:cNvSpPr txBox="1">
            <a:spLocks/>
          </p:cNvSpPr>
          <p:nvPr/>
        </p:nvSpPr>
        <p:spPr>
          <a:xfrm>
            <a:off x="328416" y="2374023"/>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CURV II</a:t>
            </a:r>
          </a:p>
        </p:txBody>
      </p:sp>
      <p:sp>
        <p:nvSpPr>
          <p:cNvPr id="8" name="Google Shape;723;p71">
            <a:extLst>
              <a:ext uri="{FF2B5EF4-FFF2-40B4-BE49-F238E27FC236}">
                <a16:creationId xmlns:a16="http://schemas.microsoft.com/office/drawing/2014/main" id="{3DC2AC2D-8039-22BE-993B-294FDF9DAA8F}"/>
              </a:ext>
            </a:extLst>
          </p:cNvPr>
          <p:cNvSpPr txBox="1">
            <a:spLocks/>
          </p:cNvSpPr>
          <p:nvPr/>
        </p:nvSpPr>
        <p:spPr>
          <a:xfrm>
            <a:off x="3161337" y="657900"/>
            <a:ext cx="5781831" cy="41936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en-US" sz="1200" dirty="0" err="1"/>
              <a:t>Curv</a:t>
            </a:r>
            <a:r>
              <a:rPr lang="en-US" sz="1200" dirty="0"/>
              <a:t> II ROV has a fibre optic communication system for fast data delivery.</a:t>
            </a:r>
          </a:p>
          <a:p>
            <a:pPr marL="285750" indent="-285750">
              <a:lnSpc>
                <a:spcPct val="200000"/>
              </a:lnSpc>
              <a:buFont typeface="Arial" panose="020B0604020202020204" pitchFamily="34" charset="0"/>
              <a:buChar char="•"/>
            </a:pPr>
            <a:r>
              <a:rPr lang="en-US" sz="1200" dirty="0"/>
              <a:t>Enables real-time video and data transmission from the ROV to the surface.</a:t>
            </a:r>
          </a:p>
          <a:p>
            <a:pPr marL="285750" indent="-285750">
              <a:lnSpc>
                <a:spcPct val="200000"/>
              </a:lnSpc>
              <a:buFont typeface="Arial" panose="020B0604020202020204" pitchFamily="34" charset="0"/>
              <a:buChar char="•"/>
            </a:pPr>
            <a:r>
              <a:rPr lang="en-US" sz="1200" dirty="0"/>
              <a:t>Allows the surface control station to control the ROV remotely. </a:t>
            </a:r>
          </a:p>
          <a:p>
            <a:pPr marL="285750" indent="-285750">
              <a:lnSpc>
                <a:spcPct val="200000"/>
              </a:lnSpc>
              <a:buFont typeface="Arial" panose="020B0604020202020204" pitchFamily="34" charset="0"/>
              <a:buChar char="•"/>
            </a:pPr>
            <a:r>
              <a:rPr lang="en-US" sz="1200" dirty="0" err="1"/>
              <a:t>Curv</a:t>
            </a:r>
            <a:r>
              <a:rPr lang="en-US" sz="1200" dirty="0"/>
              <a:t> II can be outfitted with acoustic communication devices enabling longer-distance communication in low-light settings.</a:t>
            </a:r>
          </a:p>
          <a:p>
            <a:pPr marL="285750" indent="-285750">
              <a:lnSpc>
                <a:spcPct val="200000"/>
              </a:lnSpc>
              <a:buFont typeface="Arial" panose="020B0604020202020204" pitchFamily="34" charset="0"/>
              <a:buChar char="•"/>
            </a:pPr>
            <a:r>
              <a:rPr lang="en-US" sz="1200" dirty="0"/>
              <a:t>The acoustic system transmits data and commands between the ROV and the surface control station using sound waves.</a:t>
            </a:r>
          </a:p>
          <a:p>
            <a:pPr marL="285750" indent="-285750">
              <a:lnSpc>
                <a:spcPct val="200000"/>
              </a:lnSpc>
              <a:buFont typeface="Arial" panose="020B0604020202020204" pitchFamily="34" charset="0"/>
              <a:buChar char="•"/>
            </a:pPr>
            <a:r>
              <a:rPr lang="en-US" sz="1200" dirty="0"/>
              <a:t>The </a:t>
            </a:r>
            <a:r>
              <a:rPr lang="en-US" sz="1200" dirty="0" err="1"/>
              <a:t>Curv</a:t>
            </a:r>
            <a:r>
              <a:rPr lang="en-US" sz="1200" dirty="0"/>
              <a:t> II can also be outfitted with a wireless communication system that allows the ROV to communicate with other underwater equipment or devices.</a:t>
            </a:r>
            <a:endParaRPr lang="en-US" dirty="0"/>
          </a:p>
        </p:txBody>
      </p:sp>
      <p:pic>
        <p:nvPicPr>
          <p:cNvPr id="3" name="Picture 2" descr="A person standing next to a machine">
            <a:extLst>
              <a:ext uri="{FF2B5EF4-FFF2-40B4-BE49-F238E27FC236}">
                <a16:creationId xmlns:a16="http://schemas.microsoft.com/office/drawing/2014/main" id="{B068CD57-5891-E132-ACC0-F5870D9316D5}"/>
              </a:ext>
            </a:extLst>
          </p:cNvPr>
          <p:cNvPicPr>
            <a:picLocks noChangeAspect="1"/>
          </p:cNvPicPr>
          <p:nvPr/>
        </p:nvPicPr>
        <p:blipFill>
          <a:blip r:embed="rId3"/>
          <a:stretch>
            <a:fillRect/>
          </a:stretch>
        </p:blipFill>
        <p:spPr>
          <a:xfrm>
            <a:off x="342325" y="768743"/>
            <a:ext cx="2653820" cy="1654490"/>
          </a:xfrm>
          <a:prstGeom prst="rect">
            <a:avLst/>
          </a:prstGeom>
          <a:ln>
            <a:noFill/>
          </a:ln>
          <a:effectLst>
            <a:outerShdw blurRad="190500" algn="tl" rotWithShape="0">
              <a:srgbClr val="000000">
                <a:alpha val="70000"/>
              </a:srgbClr>
            </a:outerShdw>
          </a:effectLst>
        </p:spPr>
      </p:pic>
      <p:pic>
        <p:nvPicPr>
          <p:cNvPr id="9" name="Picture 8" descr="Diagram&#10;&#10;Description automatically generated">
            <a:extLst>
              <a:ext uri="{FF2B5EF4-FFF2-40B4-BE49-F238E27FC236}">
                <a16:creationId xmlns:a16="http://schemas.microsoft.com/office/drawing/2014/main" id="{20D15D40-55A7-0428-1A31-8F58F24EAA3C}"/>
              </a:ext>
            </a:extLst>
          </p:cNvPr>
          <p:cNvPicPr>
            <a:picLocks noChangeAspect="1"/>
          </p:cNvPicPr>
          <p:nvPr/>
        </p:nvPicPr>
        <p:blipFill>
          <a:blip r:embed="rId4"/>
          <a:stretch>
            <a:fillRect/>
          </a:stretch>
        </p:blipFill>
        <p:spPr>
          <a:xfrm>
            <a:off x="392904" y="2861523"/>
            <a:ext cx="2538753" cy="1581097"/>
          </a:xfrm>
          <a:prstGeom prst="rect">
            <a:avLst/>
          </a:prstGeom>
        </p:spPr>
      </p:pic>
      <p:sp>
        <p:nvSpPr>
          <p:cNvPr id="10" name="Title 2">
            <a:extLst>
              <a:ext uri="{FF2B5EF4-FFF2-40B4-BE49-F238E27FC236}">
                <a16:creationId xmlns:a16="http://schemas.microsoft.com/office/drawing/2014/main" id="{DC30E23B-6B4E-1835-85E0-D515FDA7737F}"/>
              </a:ext>
            </a:extLst>
          </p:cNvPr>
          <p:cNvSpPr txBox="1">
            <a:spLocks/>
          </p:cNvSpPr>
          <p:nvPr/>
        </p:nvSpPr>
        <p:spPr>
          <a:xfrm>
            <a:off x="359552" y="4474894"/>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t>A</a:t>
            </a:r>
            <a:r>
              <a:rPr lang="en-MY" sz="1600" dirty="0">
                <a:solidFill>
                  <a:schemeClr val="dk1"/>
                </a:solidFill>
                <a:latin typeface="Kulim Park"/>
                <a:ea typeface="Kulim Park"/>
                <a:cs typeface="Kulim Park"/>
                <a:sym typeface="Kulim Park"/>
              </a:rPr>
              <a:t>coustic communication system</a:t>
            </a:r>
          </a:p>
        </p:txBody>
      </p:sp>
    </p:spTree>
    <p:extLst>
      <p:ext uri="{BB962C8B-B14F-4D97-AF65-F5344CB8AC3E}">
        <p14:creationId xmlns:p14="http://schemas.microsoft.com/office/powerpoint/2010/main" val="2310148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 </a:t>
            </a:r>
            <a:r>
              <a:rPr lang="en-MY" dirty="0">
                <a:solidFill>
                  <a:schemeClr val="lt1"/>
                </a:solidFill>
              </a:rPr>
              <a:t>Data Transmission (Communication)</a:t>
            </a:r>
            <a:endParaRPr dirty="0">
              <a:solidFill>
                <a:schemeClr val="lt1"/>
              </a:solidFill>
            </a:endParaRPr>
          </a:p>
        </p:txBody>
      </p:sp>
      <p:sp>
        <p:nvSpPr>
          <p:cNvPr id="5" name="Title 2">
            <a:extLst>
              <a:ext uri="{FF2B5EF4-FFF2-40B4-BE49-F238E27FC236}">
                <a16:creationId xmlns:a16="http://schemas.microsoft.com/office/drawing/2014/main" id="{705699EC-6498-AB59-D359-D4FD605FF08B}"/>
              </a:ext>
            </a:extLst>
          </p:cNvPr>
          <p:cNvSpPr txBox="1">
            <a:spLocks/>
          </p:cNvSpPr>
          <p:nvPr/>
        </p:nvSpPr>
        <p:spPr>
          <a:xfrm>
            <a:off x="328416" y="2374023"/>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CURV III</a:t>
            </a:r>
          </a:p>
        </p:txBody>
      </p:sp>
      <p:sp>
        <p:nvSpPr>
          <p:cNvPr id="8" name="Google Shape;723;p71">
            <a:extLst>
              <a:ext uri="{FF2B5EF4-FFF2-40B4-BE49-F238E27FC236}">
                <a16:creationId xmlns:a16="http://schemas.microsoft.com/office/drawing/2014/main" id="{3DC2AC2D-8039-22BE-993B-294FDF9DAA8F}"/>
              </a:ext>
            </a:extLst>
          </p:cNvPr>
          <p:cNvSpPr txBox="1">
            <a:spLocks/>
          </p:cNvSpPr>
          <p:nvPr/>
        </p:nvSpPr>
        <p:spPr>
          <a:xfrm>
            <a:off x="3161337" y="657900"/>
            <a:ext cx="5781831" cy="41936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en-US" sz="1200" dirty="0"/>
              <a:t>Tether Communication: The tether is the primary route of communication between the ROV and the surface control unit. The cable powers the ROV and transfers data and video feeds from the ROV to the surface, and allows the surface operator to control the its movements and functions</a:t>
            </a:r>
          </a:p>
          <a:p>
            <a:pPr marL="285750" indent="-285750">
              <a:lnSpc>
                <a:spcPct val="200000"/>
              </a:lnSpc>
              <a:buFont typeface="Arial" panose="020B0604020202020204" pitchFamily="34" charset="0"/>
              <a:buChar char="•"/>
            </a:pPr>
            <a:r>
              <a:rPr lang="en-US" sz="1200" dirty="0"/>
              <a:t>Acoustic Communication: The ROV is outfitted with an acoustic modem that allows it to communicate with other underwater vehicles or systems, as well as acoustic locating devices.</a:t>
            </a:r>
          </a:p>
          <a:p>
            <a:pPr marL="285750" indent="-285750">
              <a:lnSpc>
                <a:spcPct val="200000"/>
              </a:lnSpc>
              <a:buFont typeface="Arial" panose="020B0604020202020204" pitchFamily="34" charset="0"/>
              <a:buChar char="•"/>
            </a:pPr>
            <a:r>
              <a:rPr lang="en-US" sz="1200" dirty="0"/>
              <a:t>Satellite Communication: The ROV can be outfitted with a satellite modem to allow connection with the surface control unit from remote areas such as deep-sea deployments or offshore oil rigs.</a:t>
            </a:r>
            <a:endParaRPr lang="en-US" dirty="0"/>
          </a:p>
        </p:txBody>
      </p:sp>
      <p:pic>
        <p:nvPicPr>
          <p:cNvPr id="9" name="Picture 8">
            <a:extLst>
              <a:ext uri="{FF2B5EF4-FFF2-40B4-BE49-F238E27FC236}">
                <a16:creationId xmlns:a16="http://schemas.microsoft.com/office/drawing/2014/main" id="{20D15D40-55A7-0428-1A31-8F58F24EAA3C}"/>
              </a:ext>
            </a:extLst>
          </p:cNvPr>
          <p:cNvPicPr>
            <a:picLocks noChangeAspect="1"/>
          </p:cNvPicPr>
          <p:nvPr/>
        </p:nvPicPr>
        <p:blipFill>
          <a:blip r:embed="rId3"/>
          <a:srcRect/>
          <a:stretch/>
        </p:blipFill>
        <p:spPr>
          <a:xfrm>
            <a:off x="544200" y="2861523"/>
            <a:ext cx="2236160" cy="1581097"/>
          </a:xfrm>
          <a:prstGeom prst="rect">
            <a:avLst/>
          </a:prstGeom>
        </p:spPr>
      </p:pic>
      <p:sp>
        <p:nvSpPr>
          <p:cNvPr id="10" name="Title 2">
            <a:extLst>
              <a:ext uri="{FF2B5EF4-FFF2-40B4-BE49-F238E27FC236}">
                <a16:creationId xmlns:a16="http://schemas.microsoft.com/office/drawing/2014/main" id="{DC30E23B-6B4E-1835-85E0-D515FDA7737F}"/>
              </a:ext>
            </a:extLst>
          </p:cNvPr>
          <p:cNvSpPr txBox="1">
            <a:spLocks/>
          </p:cNvSpPr>
          <p:nvPr/>
        </p:nvSpPr>
        <p:spPr>
          <a:xfrm>
            <a:off x="359552" y="4474894"/>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t>Satellite communication</a:t>
            </a:r>
            <a:endParaRPr lang="en-MY" sz="1600" dirty="0">
              <a:solidFill>
                <a:schemeClr val="dk1"/>
              </a:solidFill>
              <a:latin typeface="Kulim Park"/>
              <a:ea typeface="Kulim Park"/>
              <a:cs typeface="Kulim Park"/>
              <a:sym typeface="Kulim Park"/>
            </a:endParaRPr>
          </a:p>
        </p:txBody>
      </p:sp>
      <p:pic>
        <p:nvPicPr>
          <p:cNvPr id="2" name="Picture 1">
            <a:extLst>
              <a:ext uri="{FF2B5EF4-FFF2-40B4-BE49-F238E27FC236}">
                <a16:creationId xmlns:a16="http://schemas.microsoft.com/office/drawing/2014/main" id="{D84908C1-387E-971A-75C4-812AAE7ACC13}"/>
              </a:ext>
            </a:extLst>
          </p:cNvPr>
          <p:cNvPicPr>
            <a:picLocks noChangeAspect="1"/>
          </p:cNvPicPr>
          <p:nvPr/>
        </p:nvPicPr>
        <p:blipFill>
          <a:blip r:embed="rId4"/>
          <a:srcRect l="14762" r="14762"/>
          <a:stretch/>
        </p:blipFill>
        <p:spPr>
          <a:xfrm>
            <a:off x="794921" y="743180"/>
            <a:ext cx="1592071" cy="166324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03634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 </a:t>
            </a:r>
            <a:r>
              <a:rPr lang="en-MY" dirty="0">
                <a:solidFill>
                  <a:schemeClr val="lt1"/>
                </a:solidFill>
              </a:rPr>
              <a:t>Data Transmission (Communication)</a:t>
            </a:r>
            <a:endParaRPr dirty="0">
              <a:solidFill>
                <a:schemeClr val="lt1"/>
              </a:solidFill>
            </a:endParaRPr>
          </a:p>
        </p:txBody>
      </p:sp>
      <p:sp>
        <p:nvSpPr>
          <p:cNvPr id="5" name="Title 2">
            <a:extLst>
              <a:ext uri="{FF2B5EF4-FFF2-40B4-BE49-F238E27FC236}">
                <a16:creationId xmlns:a16="http://schemas.microsoft.com/office/drawing/2014/main" id="{705699EC-6498-AB59-D359-D4FD605FF08B}"/>
              </a:ext>
            </a:extLst>
          </p:cNvPr>
          <p:cNvSpPr txBox="1">
            <a:spLocks/>
          </p:cNvSpPr>
          <p:nvPr/>
        </p:nvSpPr>
        <p:spPr>
          <a:xfrm>
            <a:off x="368311" y="3194137"/>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CURV 21</a:t>
            </a:r>
          </a:p>
        </p:txBody>
      </p:sp>
      <p:sp>
        <p:nvSpPr>
          <p:cNvPr id="8" name="Google Shape;723;p71">
            <a:extLst>
              <a:ext uri="{FF2B5EF4-FFF2-40B4-BE49-F238E27FC236}">
                <a16:creationId xmlns:a16="http://schemas.microsoft.com/office/drawing/2014/main" id="{3DC2AC2D-8039-22BE-993B-294FDF9DAA8F}"/>
              </a:ext>
            </a:extLst>
          </p:cNvPr>
          <p:cNvSpPr txBox="1">
            <a:spLocks/>
          </p:cNvSpPr>
          <p:nvPr/>
        </p:nvSpPr>
        <p:spPr>
          <a:xfrm>
            <a:off x="3137062" y="1097311"/>
            <a:ext cx="5781831" cy="419365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en-US" sz="1200" dirty="0"/>
              <a:t>The system is built around a 0.680 fiber-optic umbilical cable and a shared handling mechanism that allows the system to switch between side-scan sonar and ROV operations while at sea.</a:t>
            </a:r>
          </a:p>
          <a:p>
            <a:pPr marL="285750" indent="-285750">
              <a:lnSpc>
                <a:spcPct val="200000"/>
              </a:lnSpc>
              <a:buFont typeface="Arial" panose="020B0604020202020204" pitchFamily="34" charset="0"/>
              <a:buChar char="•"/>
            </a:pPr>
            <a:r>
              <a:rPr lang="en-US" sz="1200" dirty="0"/>
              <a:t>The fibre optic multiplex system can integrate up to eight channels of video, sonar, USBL, RS-232/422/485 data communications, and navigation data on a single cable. </a:t>
            </a:r>
          </a:p>
          <a:p>
            <a:pPr marL="285750" indent="-285750">
              <a:lnSpc>
                <a:spcPct val="200000"/>
              </a:lnSpc>
              <a:buFont typeface="Arial" panose="020B0604020202020204" pitchFamily="34" charset="0"/>
              <a:buChar char="•"/>
            </a:pPr>
            <a:r>
              <a:rPr lang="en-US" sz="1200" dirty="0"/>
              <a:t>The vehicle is controlled by a digital communications network with a data capacity of 400 MHz and ample room for future growth.</a:t>
            </a:r>
          </a:p>
        </p:txBody>
      </p:sp>
      <p:pic>
        <p:nvPicPr>
          <p:cNvPr id="4" name="Picture 3" descr="A picture containing person, outdoor, person, equipment&#10;&#10;Description automatically generated">
            <a:extLst>
              <a:ext uri="{FF2B5EF4-FFF2-40B4-BE49-F238E27FC236}">
                <a16:creationId xmlns:a16="http://schemas.microsoft.com/office/drawing/2014/main" id="{5A9758D7-DAC3-B7F5-C1A7-183A1ED91C9E}"/>
              </a:ext>
            </a:extLst>
          </p:cNvPr>
          <p:cNvPicPr>
            <a:picLocks noChangeAspect="1"/>
          </p:cNvPicPr>
          <p:nvPr/>
        </p:nvPicPr>
        <p:blipFill>
          <a:blip r:embed="rId3"/>
          <a:stretch>
            <a:fillRect/>
          </a:stretch>
        </p:blipFill>
        <p:spPr>
          <a:xfrm>
            <a:off x="421751" y="1766088"/>
            <a:ext cx="2538753" cy="1428049"/>
          </a:xfrm>
          <a:prstGeom prst="rect">
            <a:avLst/>
          </a:prstGeom>
        </p:spPr>
      </p:pic>
    </p:spTree>
    <p:extLst>
      <p:ext uri="{BB962C8B-B14F-4D97-AF65-F5344CB8AC3E}">
        <p14:creationId xmlns:p14="http://schemas.microsoft.com/office/powerpoint/2010/main" val="2595525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 </a:t>
            </a:r>
            <a:r>
              <a:rPr lang="en-MY" dirty="0">
                <a:solidFill>
                  <a:schemeClr val="lt1"/>
                </a:solidFill>
              </a:rPr>
              <a:t>Data Transmission (Communication)</a:t>
            </a:r>
            <a:endParaRPr dirty="0">
              <a:solidFill>
                <a:schemeClr val="lt1"/>
              </a:solidFill>
            </a:endParaRPr>
          </a:p>
        </p:txBody>
      </p:sp>
      <p:sp>
        <p:nvSpPr>
          <p:cNvPr id="5" name="Title 2">
            <a:extLst>
              <a:ext uri="{FF2B5EF4-FFF2-40B4-BE49-F238E27FC236}">
                <a16:creationId xmlns:a16="http://schemas.microsoft.com/office/drawing/2014/main" id="{705699EC-6498-AB59-D359-D4FD605FF08B}"/>
              </a:ext>
            </a:extLst>
          </p:cNvPr>
          <p:cNvSpPr txBox="1">
            <a:spLocks/>
          </p:cNvSpPr>
          <p:nvPr/>
        </p:nvSpPr>
        <p:spPr>
          <a:xfrm>
            <a:off x="2925392" y="2834583"/>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Saab Seaeye </a:t>
            </a:r>
            <a:r>
              <a:rPr lang="en-MY" sz="1600" dirty="0" err="1">
                <a:solidFill>
                  <a:schemeClr val="dk1"/>
                </a:solidFill>
                <a:latin typeface="Kulim Park"/>
                <a:ea typeface="Kulim Park"/>
                <a:cs typeface="Kulim Park"/>
                <a:sym typeface="Kulim Park"/>
              </a:rPr>
              <a:t>Sabertooth</a:t>
            </a:r>
            <a:endParaRPr lang="en-MY" sz="1600" dirty="0">
              <a:solidFill>
                <a:schemeClr val="dk1"/>
              </a:solidFill>
              <a:latin typeface="Kulim Park"/>
              <a:ea typeface="Kulim Park"/>
              <a:cs typeface="Kulim Park"/>
              <a:sym typeface="Kulim Park"/>
            </a:endParaRPr>
          </a:p>
        </p:txBody>
      </p:sp>
      <p:sp>
        <p:nvSpPr>
          <p:cNvPr id="8" name="Google Shape;723;p71">
            <a:extLst>
              <a:ext uri="{FF2B5EF4-FFF2-40B4-BE49-F238E27FC236}">
                <a16:creationId xmlns:a16="http://schemas.microsoft.com/office/drawing/2014/main" id="{3DC2AC2D-8039-22BE-993B-294FDF9DAA8F}"/>
              </a:ext>
            </a:extLst>
          </p:cNvPr>
          <p:cNvSpPr txBox="1">
            <a:spLocks/>
          </p:cNvSpPr>
          <p:nvPr/>
        </p:nvSpPr>
        <p:spPr>
          <a:xfrm>
            <a:off x="1573680" y="3419381"/>
            <a:ext cx="5781831" cy="119081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en-US" sz="1200" dirty="0"/>
              <a:t>WLAN Access Point</a:t>
            </a:r>
          </a:p>
          <a:p>
            <a:pPr marL="285750" indent="-285750">
              <a:lnSpc>
                <a:spcPct val="200000"/>
              </a:lnSpc>
              <a:buFont typeface="Arial" panose="020B0604020202020204" pitchFamily="34" charset="0"/>
              <a:buChar char="•"/>
            </a:pPr>
            <a:r>
              <a:rPr lang="en-US" sz="1200" dirty="0"/>
              <a:t>Fibre Optic receiver and tether for manual mode</a:t>
            </a:r>
          </a:p>
        </p:txBody>
      </p:sp>
      <p:pic>
        <p:nvPicPr>
          <p:cNvPr id="2" name="Picture 1">
            <a:extLst>
              <a:ext uri="{FF2B5EF4-FFF2-40B4-BE49-F238E27FC236}">
                <a16:creationId xmlns:a16="http://schemas.microsoft.com/office/drawing/2014/main" id="{E8053990-9445-E1ED-490B-0AF0CB69CF61}"/>
              </a:ext>
            </a:extLst>
          </p:cNvPr>
          <p:cNvPicPr>
            <a:picLocks noChangeAspect="1"/>
          </p:cNvPicPr>
          <p:nvPr/>
        </p:nvPicPr>
        <p:blipFill>
          <a:blip r:embed="rId3"/>
          <a:stretch>
            <a:fillRect/>
          </a:stretch>
        </p:blipFill>
        <p:spPr>
          <a:xfrm>
            <a:off x="1573680" y="1283347"/>
            <a:ext cx="2366207" cy="1510586"/>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A20DAD13-9894-3156-A010-6E191901CF8C}"/>
              </a:ext>
            </a:extLst>
          </p:cNvPr>
          <p:cNvPicPr>
            <a:picLocks noChangeAspect="1"/>
          </p:cNvPicPr>
          <p:nvPr/>
        </p:nvPicPr>
        <p:blipFill>
          <a:blip r:embed="rId4"/>
          <a:stretch>
            <a:fillRect/>
          </a:stretch>
        </p:blipFill>
        <p:spPr>
          <a:xfrm>
            <a:off x="5054494" y="1018320"/>
            <a:ext cx="2301017" cy="2040639"/>
          </a:xfrm>
          <a:prstGeom prst="rect">
            <a:avLst/>
          </a:prstGeom>
        </p:spPr>
      </p:pic>
    </p:spTree>
    <p:extLst>
      <p:ext uri="{BB962C8B-B14F-4D97-AF65-F5344CB8AC3E}">
        <p14:creationId xmlns:p14="http://schemas.microsoft.com/office/powerpoint/2010/main" val="333496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 </a:t>
            </a:r>
            <a:r>
              <a:rPr lang="en-MY" dirty="0">
                <a:solidFill>
                  <a:schemeClr val="lt1"/>
                </a:solidFill>
              </a:rPr>
              <a:t>Data Transmission (Communication)</a:t>
            </a:r>
            <a:endParaRPr dirty="0">
              <a:solidFill>
                <a:schemeClr val="lt1"/>
              </a:solidFill>
            </a:endParaRPr>
          </a:p>
        </p:txBody>
      </p:sp>
      <p:sp>
        <p:nvSpPr>
          <p:cNvPr id="5" name="Title 2">
            <a:extLst>
              <a:ext uri="{FF2B5EF4-FFF2-40B4-BE49-F238E27FC236}">
                <a16:creationId xmlns:a16="http://schemas.microsoft.com/office/drawing/2014/main" id="{705699EC-6498-AB59-D359-D4FD605FF08B}"/>
              </a:ext>
            </a:extLst>
          </p:cNvPr>
          <p:cNvSpPr txBox="1">
            <a:spLocks/>
          </p:cNvSpPr>
          <p:nvPr/>
        </p:nvSpPr>
        <p:spPr>
          <a:xfrm>
            <a:off x="368311" y="3194137"/>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Perry XLX EVO</a:t>
            </a:r>
          </a:p>
        </p:txBody>
      </p:sp>
      <p:sp>
        <p:nvSpPr>
          <p:cNvPr id="8" name="Google Shape;723;p71">
            <a:extLst>
              <a:ext uri="{FF2B5EF4-FFF2-40B4-BE49-F238E27FC236}">
                <a16:creationId xmlns:a16="http://schemas.microsoft.com/office/drawing/2014/main" id="{3DC2AC2D-8039-22BE-993B-294FDF9DAA8F}"/>
              </a:ext>
            </a:extLst>
          </p:cNvPr>
          <p:cNvSpPr txBox="1">
            <a:spLocks/>
          </p:cNvSpPr>
          <p:nvPr/>
        </p:nvSpPr>
        <p:spPr>
          <a:xfrm>
            <a:off x="3050268" y="1000207"/>
            <a:ext cx="5781831" cy="367699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en-US" sz="1200" dirty="0"/>
              <a:t>Both fibre optic and copper umbilicals can be used to communicate with the Perry XLX EVO ROV. </a:t>
            </a:r>
          </a:p>
          <a:p>
            <a:pPr marL="285750" indent="-285750">
              <a:lnSpc>
                <a:spcPct val="200000"/>
              </a:lnSpc>
              <a:buFont typeface="Arial" panose="020B0604020202020204" pitchFamily="34" charset="0"/>
              <a:buChar char="•"/>
            </a:pPr>
            <a:r>
              <a:rPr lang="en-US" sz="1200" dirty="0"/>
              <a:t>The copper umbilical offers power and low-bandwidth data connection, whereas the fibre optic umbilical provides high-bandwidth communication for video and data transfer. </a:t>
            </a:r>
          </a:p>
          <a:p>
            <a:pPr marL="285750" indent="-285750">
              <a:lnSpc>
                <a:spcPct val="200000"/>
              </a:lnSpc>
              <a:buFont typeface="Arial" panose="020B0604020202020204" pitchFamily="34" charset="0"/>
              <a:buChar char="•"/>
            </a:pPr>
            <a:r>
              <a:rPr lang="en-US" sz="1200" dirty="0"/>
              <a:t>For short-range communication, the ROV can also be outfitted with a wireless communication system. </a:t>
            </a:r>
          </a:p>
          <a:p>
            <a:pPr marL="285750" indent="-285750">
              <a:lnSpc>
                <a:spcPct val="200000"/>
              </a:lnSpc>
              <a:buFont typeface="Arial" panose="020B0604020202020204" pitchFamily="34" charset="0"/>
              <a:buChar char="•"/>
            </a:pPr>
            <a:r>
              <a:rPr lang="en-US" sz="1200" dirty="0"/>
              <a:t>A graphical user interface (GUI) on a computer or a joystick controller can be used to operate the control system.</a:t>
            </a:r>
          </a:p>
        </p:txBody>
      </p:sp>
      <p:pic>
        <p:nvPicPr>
          <p:cNvPr id="2" name="Picture 1" descr="A picture containing yellow&#10;&#10;Description automatically generated">
            <a:extLst>
              <a:ext uri="{FF2B5EF4-FFF2-40B4-BE49-F238E27FC236}">
                <a16:creationId xmlns:a16="http://schemas.microsoft.com/office/drawing/2014/main" id="{A6127B8C-8CCC-2830-DDE7-9345CE75F0BB}"/>
              </a:ext>
            </a:extLst>
          </p:cNvPr>
          <p:cNvPicPr>
            <a:picLocks noChangeAspect="1"/>
          </p:cNvPicPr>
          <p:nvPr/>
        </p:nvPicPr>
        <p:blipFill>
          <a:blip r:embed="rId3"/>
          <a:stretch>
            <a:fillRect/>
          </a:stretch>
        </p:blipFill>
        <p:spPr>
          <a:xfrm>
            <a:off x="225107" y="1563275"/>
            <a:ext cx="2547974" cy="1691722"/>
          </a:xfrm>
          <a:prstGeom prst="rect">
            <a:avLst/>
          </a:prstGeom>
        </p:spPr>
      </p:pic>
    </p:spTree>
    <p:extLst>
      <p:ext uri="{BB962C8B-B14F-4D97-AF65-F5344CB8AC3E}">
        <p14:creationId xmlns:p14="http://schemas.microsoft.com/office/powerpoint/2010/main" val="4083047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 </a:t>
            </a:r>
            <a:r>
              <a:rPr lang="en-MY" dirty="0">
                <a:solidFill>
                  <a:schemeClr val="lt1"/>
                </a:solidFill>
              </a:rPr>
              <a:t>Data Transmission (Communication)</a:t>
            </a:r>
            <a:endParaRPr dirty="0">
              <a:solidFill>
                <a:schemeClr val="lt1"/>
              </a:solidFill>
            </a:endParaRPr>
          </a:p>
        </p:txBody>
      </p:sp>
      <p:sp>
        <p:nvSpPr>
          <p:cNvPr id="8" name="Google Shape;723;p71">
            <a:extLst>
              <a:ext uri="{FF2B5EF4-FFF2-40B4-BE49-F238E27FC236}">
                <a16:creationId xmlns:a16="http://schemas.microsoft.com/office/drawing/2014/main" id="{3DC2AC2D-8039-22BE-993B-294FDF9DAA8F}"/>
              </a:ext>
            </a:extLst>
          </p:cNvPr>
          <p:cNvSpPr txBox="1">
            <a:spLocks/>
          </p:cNvSpPr>
          <p:nvPr/>
        </p:nvSpPr>
        <p:spPr>
          <a:xfrm>
            <a:off x="3114019" y="725076"/>
            <a:ext cx="5781831" cy="41432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en-US" sz="1200" dirty="0"/>
              <a:t>Deep Trekker Revolution ROV communicates with the topside controller and the vehicle via a wireless communication system. </a:t>
            </a:r>
          </a:p>
          <a:p>
            <a:pPr marL="285750" indent="-285750">
              <a:lnSpc>
                <a:spcPct val="200000"/>
              </a:lnSpc>
              <a:buFont typeface="Arial" panose="020B0604020202020204" pitchFamily="34" charset="0"/>
              <a:buChar char="•"/>
            </a:pPr>
            <a:r>
              <a:rPr lang="en-US" sz="1200" dirty="0"/>
              <a:t>The system uses a secure frequency-hopping spread spectrum signal to transmit video and control the ROV in real time. </a:t>
            </a:r>
          </a:p>
          <a:p>
            <a:pPr marL="285750" indent="-285750">
              <a:lnSpc>
                <a:spcPct val="200000"/>
              </a:lnSpc>
              <a:buFont typeface="Arial" panose="020B0604020202020204" pitchFamily="34" charset="0"/>
              <a:buChar char="•"/>
            </a:pPr>
            <a:r>
              <a:rPr lang="en-US" sz="1200" dirty="0"/>
              <a:t>The topside controller includes a laptop computer and a joystick controller, allowing the operator to control the movement, camera, and other aspects of the ROV. </a:t>
            </a:r>
          </a:p>
          <a:p>
            <a:pPr marL="285750" indent="-285750">
              <a:lnSpc>
                <a:spcPct val="200000"/>
              </a:lnSpc>
              <a:buFont typeface="Arial" panose="020B0604020202020204" pitchFamily="34" charset="0"/>
              <a:buChar char="•"/>
            </a:pPr>
            <a:r>
              <a:rPr lang="en-US" sz="1200" dirty="0"/>
              <a:t>In optimal conditions, the system's wireless range can reach up to 300 metres (984 ft). </a:t>
            </a:r>
          </a:p>
          <a:p>
            <a:pPr marL="285750" indent="-285750">
              <a:lnSpc>
                <a:spcPct val="200000"/>
              </a:lnSpc>
              <a:buFont typeface="Arial" panose="020B0604020202020204" pitchFamily="34" charset="0"/>
              <a:buChar char="•"/>
            </a:pPr>
            <a:r>
              <a:rPr lang="en-US" sz="1200" dirty="0"/>
              <a:t>A Wi-Fi hotspot feature is also included in the system, allowing several people to connect to and manage the ROV using their mobile devices.</a:t>
            </a:r>
          </a:p>
        </p:txBody>
      </p:sp>
      <p:pic>
        <p:nvPicPr>
          <p:cNvPr id="3" name="Picture 2" descr="A picture containing indoor, watch, black, dark">
            <a:extLst>
              <a:ext uri="{FF2B5EF4-FFF2-40B4-BE49-F238E27FC236}">
                <a16:creationId xmlns:a16="http://schemas.microsoft.com/office/drawing/2014/main" id="{C2AA172B-BF3F-BB83-23A8-5282999A2670}"/>
              </a:ext>
            </a:extLst>
          </p:cNvPr>
          <p:cNvPicPr>
            <a:picLocks noChangeAspect="1"/>
          </p:cNvPicPr>
          <p:nvPr/>
        </p:nvPicPr>
        <p:blipFill>
          <a:blip r:embed="rId3"/>
          <a:stretch>
            <a:fillRect/>
          </a:stretch>
        </p:blipFill>
        <p:spPr>
          <a:xfrm>
            <a:off x="582609" y="1277149"/>
            <a:ext cx="2477069" cy="1786186"/>
          </a:xfrm>
          <a:prstGeom prst="rect">
            <a:avLst/>
          </a:prstGeom>
        </p:spPr>
      </p:pic>
      <p:sp>
        <p:nvSpPr>
          <p:cNvPr id="4" name="Title 2">
            <a:extLst>
              <a:ext uri="{FF2B5EF4-FFF2-40B4-BE49-F238E27FC236}">
                <a16:creationId xmlns:a16="http://schemas.microsoft.com/office/drawing/2014/main" id="{16CEF523-03A5-8E27-8F63-2CAAB1AF4E6B}"/>
              </a:ext>
            </a:extLst>
          </p:cNvPr>
          <p:cNvSpPr txBox="1">
            <a:spLocks/>
          </p:cNvSpPr>
          <p:nvPr/>
        </p:nvSpPr>
        <p:spPr>
          <a:xfrm>
            <a:off x="366243" y="3042701"/>
            <a:ext cx="2747776" cy="355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r>
              <a:rPr lang="en-MY" sz="1600" dirty="0"/>
              <a:t>Deep Trekker Revolution</a:t>
            </a:r>
          </a:p>
        </p:txBody>
      </p:sp>
      <p:pic>
        <p:nvPicPr>
          <p:cNvPr id="7" name="Picture 6">
            <a:extLst>
              <a:ext uri="{FF2B5EF4-FFF2-40B4-BE49-F238E27FC236}">
                <a16:creationId xmlns:a16="http://schemas.microsoft.com/office/drawing/2014/main" id="{4A76812C-F7EA-81BC-A14F-D47492261F28}"/>
              </a:ext>
            </a:extLst>
          </p:cNvPr>
          <p:cNvPicPr>
            <a:picLocks noChangeAspect="1"/>
          </p:cNvPicPr>
          <p:nvPr/>
        </p:nvPicPr>
        <p:blipFill rotWithShape="1">
          <a:blip r:embed="rId4"/>
          <a:srcRect l="49115" t="52075" r="30354" b="40373"/>
          <a:stretch/>
        </p:blipFill>
        <p:spPr>
          <a:xfrm>
            <a:off x="311902" y="4065700"/>
            <a:ext cx="2747776" cy="763187"/>
          </a:xfrm>
          <a:prstGeom prst="rect">
            <a:avLst/>
          </a:prstGeom>
        </p:spPr>
      </p:pic>
    </p:spTree>
    <p:extLst>
      <p:ext uri="{BB962C8B-B14F-4D97-AF65-F5344CB8AC3E}">
        <p14:creationId xmlns:p14="http://schemas.microsoft.com/office/powerpoint/2010/main" val="4018134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 </a:t>
            </a:r>
            <a:r>
              <a:rPr lang="en-MY" dirty="0">
                <a:solidFill>
                  <a:schemeClr val="lt1"/>
                </a:solidFill>
              </a:rPr>
              <a:t>Data Transmission (Communication)</a:t>
            </a:r>
            <a:endParaRPr dirty="0">
              <a:solidFill>
                <a:schemeClr val="lt1"/>
              </a:solidFill>
            </a:endParaRPr>
          </a:p>
        </p:txBody>
      </p:sp>
      <p:sp>
        <p:nvSpPr>
          <p:cNvPr id="8" name="Google Shape;723;p71">
            <a:extLst>
              <a:ext uri="{FF2B5EF4-FFF2-40B4-BE49-F238E27FC236}">
                <a16:creationId xmlns:a16="http://schemas.microsoft.com/office/drawing/2014/main" id="{3DC2AC2D-8039-22BE-993B-294FDF9DAA8F}"/>
              </a:ext>
            </a:extLst>
          </p:cNvPr>
          <p:cNvSpPr txBox="1">
            <a:spLocks/>
          </p:cNvSpPr>
          <p:nvPr/>
        </p:nvSpPr>
        <p:spPr>
          <a:xfrm>
            <a:off x="3114019" y="903878"/>
            <a:ext cx="5781831" cy="41432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200000"/>
              </a:lnSpc>
              <a:buFont typeface="Arial" panose="020B0604020202020204" pitchFamily="34" charset="0"/>
              <a:buChar char="•"/>
            </a:pPr>
            <a:r>
              <a:rPr lang="en-US" sz="1200" dirty="0"/>
              <a:t>Saipem Hydrone-R ROV communicates via a fibre optic connection, which offers both high-speed data transfer and electricity for the vehicle's activities. </a:t>
            </a:r>
          </a:p>
          <a:p>
            <a:pPr marL="285750" indent="-285750">
              <a:lnSpc>
                <a:spcPct val="200000"/>
              </a:lnSpc>
              <a:buFont typeface="Arial" panose="020B0604020202020204" pitchFamily="34" charset="0"/>
              <a:buChar char="•"/>
            </a:pPr>
            <a:endParaRPr lang="en-US" sz="1200" dirty="0"/>
          </a:p>
          <a:p>
            <a:pPr marL="285750" indent="-285750">
              <a:lnSpc>
                <a:spcPct val="200000"/>
              </a:lnSpc>
              <a:buFont typeface="Arial" panose="020B0604020202020204" pitchFamily="34" charset="0"/>
              <a:buChar char="•"/>
            </a:pPr>
            <a:r>
              <a:rPr lang="en-US" sz="1200" dirty="0"/>
              <a:t>It also contains a wireless connection system that allows for remote vehicle control and monitoring, as well as video and data transmission. </a:t>
            </a:r>
          </a:p>
          <a:p>
            <a:pPr marL="285750" indent="-285750">
              <a:lnSpc>
                <a:spcPct val="200000"/>
              </a:lnSpc>
              <a:buFont typeface="Arial" panose="020B0604020202020204" pitchFamily="34" charset="0"/>
              <a:buChar char="•"/>
            </a:pPr>
            <a:endParaRPr lang="en-US" sz="1200" dirty="0"/>
          </a:p>
          <a:p>
            <a:pPr marL="285750" indent="-285750">
              <a:lnSpc>
                <a:spcPct val="200000"/>
              </a:lnSpc>
              <a:buFont typeface="Arial" panose="020B0604020202020204" pitchFamily="34" charset="0"/>
              <a:buChar char="•"/>
            </a:pPr>
            <a:r>
              <a:rPr lang="en-US" sz="1200" dirty="0"/>
              <a:t>The wireless communication system works by sending acoustic signals through the water to a surface buoy, which relays the signals to an onshore control </a:t>
            </a:r>
            <a:r>
              <a:rPr lang="en-US" sz="1200" dirty="0" err="1"/>
              <a:t>centre</a:t>
            </a:r>
            <a:r>
              <a:rPr lang="en-US" sz="1200" dirty="0"/>
              <a:t>.</a:t>
            </a:r>
          </a:p>
        </p:txBody>
      </p:sp>
      <p:sp>
        <p:nvSpPr>
          <p:cNvPr id="4" name="Title 2">
            <a:extLst>
              <a:ext uri="{FF2B5EF4-FFF2-40B4-BE49-F238E27FC236}">
                <a16:creationId xmlns:a16="http://schemas.microsoft.com/office/drawing/2014/main" id="{16CEF523-03A5-8E27-8F63-2CAAB1AF4E6B}"/>
              </a:ext>
            </a:extLst>
          </p:cNvPr>
          <p:cNvSpPr txBox="1">
            <a:spLocks/>
          </p:cNvSpPr>
          <p:nvPr/>
        </p:nvSpPr>
        <p:spPr>
          <a:xfrm>
            <a:off x="366243" y="3042701"/>
            <a:ext cx="2747776" cy="355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algn="ctr"/>
            <a:r>
              <a:rPr lang="en-US" sz="1600" dirty="0">
                <a:latin typeface="Kulim Park" panose="020B0604020202020204" charset="0"/>
              </a:rPr>
              <a:t>Saipem's Hydrone-R</a:t>
            </a:r>
            <a:endParaRPr lang="en-MY" sz="1600" dirty="0">
              <a:latin typeface="Kulim Park" panose="020B0604020202020204" charset="0"/>
            </a:endParaRPr>
          </a:p>
        </p:txBody>
      </p:sp>
      <p:pic>
        <p:nvPicPr>
          <p:cNvPr id="2" name="Picture 1" descr="A close-up of a machine">
            <a:extLst>
              <a:ext uri="{FF2B5EF4-FFF2-40B4-BE49-F238E27FC236}">
                <a16:creationId xmlns:a16="http://schemas.microsoft.com/office/drawing/2014/main" id="{6D4189C0-93BF-4461-8039-C05B084F4396}"/>
              </a:ext>
            </a:extLst>
          </p:cNvPr>
          <p:cNvPicPr>
            <a:picLocks noChangeAspect="1"/>
          </p:cNvPicPr>
          <p:nvPr/>
        </p:nvPicPr>
        <p:blipFill>
          <a:blip r:embed="rId3"/>
          <a:stretch>
            <a:fillRect/>
          </a:stretch>
        </p:blipFill>
        <p:spPr>
          <a:xfrm>
            <a:off x="280207" y="1176365"/>
            <a:ext cx="2779471" cy="1799160"/>
          </a:xfrm>
          <a:prstGeom prst="rect">
            <a:avLst/>
          </a:prstGeom>
        </p:spPr>
      </p:pic>
    </p:spTree>
    <p:extLst>
      <p:ext uri="{BB962C8B-B14F-4D97-AF65-F5344CB8AC3E}">
        <p14:creationId xmlns:p14="http://schemas.microsoft.com/office/powerpoint/2010/main" val="34299695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vi. </a:t>
            </a:r>
            <a:r>
              <a:rPr lang="en-MY" dirty="0">
                <a:solidFill>
                  <a:schemeClr val="lt1"/>
                </a:solidFill>
              </a:rPr>
              <a:t>Power Management</a:t>
            </a:r>
            <a:endParaRPr dirty="0">
              <a:solidFill>
                <a:schemeClr val="lt1"/>
              </a:solidFill>
            </a:endParaRPr>
          </a:p>
        </p:txBody>
      </p:sp>
      <p:sp>
        <p:nvSpPr>
          <p:cNvPr id="5" name="Title 2">
            <a:extLst>
              <a:ext uri="{FF2B5EF4-FFF2-40B4-BE49-F238E27FC236}">
                <a16:creationId xmlns:a16="http://schemas.microsoft.com/office/drawing/2014/main" id="{705699EC-6498-AB59-D359-D4FD605FF08B}"/>
              </a:ext>
            </a:extLst>
          </p:cNvPr>
          <p:cNvSpPr txBox="1">
            <a:spLocks/>
          </p:cNvSpPr>
          <p:nvPr/>
        </p:nvSpPr>
        <p:spPr>
          <a:xfrm>
            <a:off x="814804" y="3445229"/>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CURV 21</a:t>
            </a:r>
          </a:p>
        </p:txBody>
      </p:sp>
      <p:pic>
        <p:nvPicPr>
          <p:cNvPr id="4" name="Picture 3" descr="A picture containing person, outdoor, person, equipment&#10;&#10;Description automatically generated">
            <a:extLst>
              <a:ext uri="{FF2B5EF4-FFF2-40B4-BE49-F238E27FC236}">
                <a16:creationId xmlns:a16="http://schemas.microsoft.com/office/drawing/2014/main" id="{5A9758D7-DAC3-B7F5-C1A7-183A1ED91C9E}"/>
              </a:ext>
            </a:extLst>
          </p:cNvPr>
          <p:cNvPicPr>
            <a:picLocks noChangeAspect="1"/>
          </p:cNvPicPr>
          <p:nvPr/>
        </p:nvPicPr>
        <p:blipFill>
          <a:blip r:embed="rId3"/>
          <a:stretch>
            <a:fillRect/>
          </a:stretch>
        </p:blipFill>
        <p:spPr>
          <a:xfrm>
            <a:off x="583591" y="1593201"/>
            <a:ext cx="3292493" cy="1852028"/>
          </a:xfrm>
          <a:prstGeom prst="rect">
            <a:avLst/>
          </a:prstGeom>
        </p:spPr>
      </p:pic>
      <p:pic>
        <p:nvPicPr>
          <p:cNvPr id="3" name="Picture 2" descr="A screenshot of a computer&#10;&#10;Description automatically generated with medium confidence">
            <a:extLst>
              <a:ext uri="{FF2B5EF4-FFF2-40B4-BE49-F238E27FC236}">
                <a16:creationId xmlns:a16="http://schemas.microsoft.com/office/drawing/2014/main" id="{661F90CE-3713-E024-6843-15E4F400F4AA}"/>
              </a:ext>
            </a:extLst>
          </p:cNvPr>
          <p:cNvPicPr>
            <a:picLocks noChangeAspect="1"/>
          </p:cNvPicPr>
          <p:nvPr/>
        </p:nvPicPr>
        <p:blipFill rotWithShape="1">
          <a:blip r:embed="rId4"/>
          <a:srcRect l="34159" t="43264" r="36106" b="28972"/>
          <a:stretch/>
        </p:blipFill>
        <p:spPr>
          <a:xfrm>
            <a:off x="4107297" y="1440383"/>
            <a:ext cx="4745285" cy="2492346"/>
          </a:xfrm>
          <a:prstGeom prst="rect">
            <a:avLst/>
          </a:prstGeom>
        </p:spPr>
      </p:pic>
    </p:spTree>
    <p:extLst>
      <p:ext uri="{BB962C8B-B14F-4D97-AF65-F5344CB8AC3E}">
        <p14:creationId xmlns:p14="http://schemas.microsoft.com/office/powerpoint/2010/main" val="694361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1"/>
          <p:cNvSpPr txBox="1">
            <a:spLocks noGrp="1"/>
          </p:cNvSpPr>
          <p:nvPr>
            <p:ph type="title" idx="4"/>
          </p:nvPr>
        </p:nvSpPr>
        <p:spPr>
          <a:xfrm>
            <a:off x="489283" y="328273"/>
            <a:ext cx="8167723" cy="546201"/>
          </a:xfrm>
          <a:prstGeom prst="rect">
            <a:avLst/>
          </a:prstGeom>
          <a:solidFill>
            <a:schemeClr val="accent3">
              <a:lumMod val="40000"/>
              <a:lumOff val="6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Year 1973 by NOTS Pasadena Lab and SSC Pasific</a:t>
            </a:r>
            <a:endParaRPr sz="2400" dirty="0">
              <a:solidFill>
                <a:schemeClr val="lt1"/>
              </a:solidFill>
            </a:endParaRPr>
          </a:p>
        </p:txBody>
      </p:sp>
      <p:sp>
        <p:nvSpPr>
          <p:cNvPr id="723" name="Google Shape;723;p71"/>
          <p:cNvSpPr txBox="1">
            <a:spLocks noGrp="1"/>
          </p:cNvSpPr>
          <p:nvPr>
            <p:ph type="subTitle" idx="1"/>
          </p:nvPr>
        </p:nvSpPr>
        <p:spPr>
          <a:xfrm>
            <a:off x="3740970" y="1217607"/>
            <a:ext cx="5189900" cy="3936903"/>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US" sz="1200" dirty="0"/>
              <a:t>Employed to rescue  two-man crew of the submersible Pisces III, which had sunk off the coast of Ireland.</a:t>
            </a:r>
          </a:p>
          <a:p>
            <a:pPr marL="285750" lvl="0" indent="-285750" algn="l" rtl="0">
              <a:lnSpc>
                <a:spcPct val="200000"/>
              </a:lnSpc>
              <a:spcBef>
                <a:spcPts val="0"/>
              </a:spcBef>
              <a:spcAft>
                <a:spcPts val="0"/>
              </a:spcAft>
              <a:buFont typeface="Arial" panose="020B0604020202020204" pitchFamily="34" charset="0"/>
              <a:buChar char="•"/>
            </a:pPr>
            <a:r>
              <a:rPr lang="en-US" sz="1200" dirty="0"/>
              <a:t>Enhanced from 10,000 to 20,000 feet of operation using technologies developed for the Remote Unmanned Work System (RUWS) and the Advanced Tethered Vehicle (ATV).</a:t>
            </a:r>
          </a:p>
          <a:p>
            <a:pPr marL="285750" lvl="0" indent="-285750" algn="l" rtl="0">
              <a:lnSpc>
                <a:spcPct val="200000"/>
              </a:lnSpc>
              <a:spcBef>
                <a:spcPts val="0"/>
              </a:spcBef>
              <a:spcAft>
                <a:spcPts val="0"/>
              </a:spcAft>
              <a:buFont typeface="Arial" panose="020B0604020202020204" pitchFamily="34" charset="0"/>
              <a:buChar char="•"/>
            </a:pPr>
            <a:endParaRPr lang="en-US" sz="1200" dirty="0"/>
          </a:p>
          <a:p>
            <a:pPr marL="285750" lvl="0" indent="-285750" algn="l" rtl="0">
              <a:lnSpc>
                <a:spcPct val="150000"/>
              </a:lnSpc>
              <a:spcBef>
                <a:spcPts val="0"/>
              </a:spcBef>
              <a:spcAft>
                <a:spcPts val="0"/>
              </a:spcAft>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CA954563-A096-7E49-4FA7-47912D059662}"/>
              </a:ext>
            </a:extLst>
          </p:cNvPr>
          <p:cNvSpPr>
            <a:spLocks noGrp="1"/>
          </p:cNvSpPr>
          <p:nvPr>
            <p:ph type="title"/>
          </p:nvPr>
        </p:nvSpPr>
        <p:spPr>
          <a:xfrm>
            <a:off x="1136721" y="3550015"/>
            <a:ext cx="1815000" cy="487500"/>
          </a:xfrm>
        </p:spPr>
        <p:txBody>
          <a:bodyPr/>
          <a:lstStyle/>
          <a:p>
            <a:pPr algn="ctr"/>
            <a:r>
              <a:rPr lang="en-US" dirty="0"/>
              <a:t>CURV III</a:t>
            </a:r>
            <a:endParaRPr lang="en-MY" dirty="0"/>
          </a:p>
        </p:txBody>
      </p:sp>
      <p:pic>
        <p:nvPicPr>
          <p:cNvPr id="13" name="Picture 12">
            <a:extLst>
              <a:ext uri="{FF2B5EF4-FFF2-40B4-BE49-F238E27FC236}">
                <a16:creationId xmlns:a16="http://schemas.microsoft.com/office/drawing/2014/main" id="{E99F0E0A-F131-DF74-38D1-961FC5D6E813}"/>
              </a:ext>
            </a:extLst>
          </p:cNvPr>
          <p:cNvPicPr>
            <a:picLocks noChangeAspect="1"/>
          </p:cNvPicPr>
          <p:nvPr/>
        </p:nvPicPr>
        <p:blipFill>
          <a:blip r:embed="rId3"/>
          <a:srcRect/>
          <a:stretch/>
        </p:blipFill>
        <p:spPr>
          <a:xfrm>
            <a:off x="495700" y="1217607"/>
            <a:ext cx="3097041" cy="2332408"/>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8" name="Google Shape;930;p84">
            <a:extLst>
              <a:ext uri="{FF2B5EF4-FFF2-40B4-BE49-F238E27FC236}">
                <a16:creationId xmlns:a16="http://schemas.microsoft.com/office/drawing/2014/main" id="{D9BFE080-A07E-D8DA-2785-02242DE33E39}"/>
              </a:ext>
            </a:extLst>
          </p:cNvPr>
          <p:cNvSpPr txBox="1">
            <a:spLocks noGrp="1"/>
          </p:cNvSpPr>
          <p:nvPr>
            <p:ph type="title" idx="4"/>
          </p:nvPr>
        </p:nvSpPr>
        <p:spPr>
          <a:xfrm flipH="1">
            <a:off x="796945" y="150048"/>
            <a:ext cx="7704138" cy="65722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vi. </a:t>
            </a:r>
            <a:r>
              <a:rPr lang="en-MY" dirty="0">
                <a:solidFill>
                  <a:schemeClr val="lt1"/>
                </a:solidFill>
              </a:rPr>
              <a:t>Power Management</a:t>
            </a:r>
            <a:endParaRPr dirty="0">
              <a:solidFill>
                <a:schemeClr val="lt1"/>
              </a:solidFill>
            </a:endParaRPr>
          </a:p>
        </p:txBody>
      </p:sp>
      <p:sp>
        <p:nvSpPr>
          <p:cNvPr id="38" name="Title 2">
            <a:extLst>
              <a:ext uri="{FF2B5EF4-FFF2-40B4-BE49-F238E27FC236}">
                <a16:creationId xmlns:a16="http://schemas.microsoft.com/office/drawing/2014/main" id="{EEB91337-B925-097E-48E9-444E2042B9B1}"/>
              </a:ext>
            </a:extLst>
          </p:cNvPr>
          <p:cNvSpPr>
            <a:spLocks noGrp="1"/>
          </p:cNvSpPr>
          <p:nvPr>
            <p:ph type="title"/>
          </p:nvPr>
        </p:nvSpPr>
        <p:spPr>
          <a:xfrm>
            <a:off x="479364" y="3776356"/>
            <a:ext cx="2747776" cy="355084"/>
          </a:xfrm>
        </p:spPr>
        <p:txBody>
          <a:body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Saab Seaeye </a:t>
            </a:r>
            <a:r>
              <a:rPr lang="en-MY" sz="1600" dirty="0" err="1">
                <a:solidFill>
                  <a:schemeClr val="dk1"/>
                </a:solidFill>
                <a:latin typeface="Kulim Park"/>
                <a:ea typeface="Kulim Park"/>
                <a:cs typeface="Kulim Park"/>
                <a:sym typeface="Kulim Park"/>
              </a:rPr>
              <a:t>Sabertooth</a:t>
            </a:r>
            <a:endParaRPr lang="en-MY" sz="1600" dirty="0">
              <a:solidFill>
                <a:schemeClr val="dk1"/>
              </a:solidFill>
              <a:latin typeface="Kulim Park"/>
              <a:ea typeface="Kulim Park"/>
              <a:cs typeface="Kulim Park"/>
              <a:sym typeface="Kulim Park"/>
            </a:endParaRPr>
          </a:p>
        </p:txBody>
      </p:sp>
      <p:pic>
        <p:nvPicPr>
          <p:cNvPr id="3" name="Picture 2">
            <a:extLst>
              <a:ext uri="{FF2B5EF4-FFF2-40B4-BE49-F238E27FC236}">
                <a16:creationId xmlns:a16="http://schemas.microsoft.com/office/drawing/2014/main" id="{E8BAF0DD-E9AE-FA03-F812-D6F893BF4076}"/>
              </a:ext>
            </a:extLst>
          </p:cNvPr>
          <p:cNvPicPr>
            <a:picLocks noChangeAspect="1"/>
          </p:cNvPicPr>
          <p:nvPr/>
        </p:nvPicPr>
        <p:blipFill>
          <a:blip r:embed="rId3"/>
          <a:stretch>
            <a:fillRect/>
          </a:stretch>
        </p:blipFill>
        <p:spPr>
          <a:xfrm>
            <a:off x="296829" y="1789115"/>
            <a:ext cx="3112847" cy="1987241"/>
          </a:xfrm>
          <a:prstGeom prst="rect">
            <a:avLst/>
          </a:prstGeom>
        </p:spPr>
      </p:pic>
      <p:pic>
        <p:nvPicPr>
          <p:cNvPr id="4" name="Picture 3">
            <a:extLst>
              <a:ext uri="{FF2B5EF4-FFF2-40B4-BE49-F238E27FC236}">
                <a16:creationId xmlns:a16="http://schemas.microsoft.com/office/drawing/2014/main" id="{B34DAC7B-2E74-3D3C-601C-A27B3E3E4E95}"/>
              </a:ext>
            </a:extLst>
          </p:cNvPr>
          <p:cNvPicPr>
            <a:picLocks noChangeAspect="1"/>
          </p:cNvPicPr>
          <p:nvPr/>
        </p:nvPicPr>
        <p:blipFill rotWithShape="1">
          <a:blip r:embed="rId4"/>
          <a:srcRect l="29646" t="30207" r="30531" b="31157"/>
          <a:stretch/>
        </p:blipFill>
        <p:spPr>
          <a:xfrm>
            <a:off x="3859901" y="1043872"/>
            <a:ext cx="4487434" cy="2448942"/>
          </a:xfrm>
          <a:prstGeom prst="rect">
            <a:avLst/>
          </a:prstGeom>
        </p:spPr>
      </p:pic>
      <p:sp>
        <p:nvSpPr>
          <p:cNvPr id="6" name="TextBox 5">
            <a:extLst>
              <a:ext uri="{FF2B5EF4-FFF2-40B4-BE49-F238E27FC236}">
                <a16:creationId xmlns:a16="http://schemas.microsoft.com/office/drawing/2014/main" id="{0AD2F58A-94AC-D8CB-80F0-40AE396AA4DC}"/>
              </a:ext>
            </a:extLst>
          </p:cNvPr>
          <p:cNvSpPr txBox="1"/>
          <p:nvPr/>
        </p:nvSpPr>
        <p:spPr>
          <a:xfrm>
            <a:off x="3821025" y="3638791"/>
            <a:ext cx="4526310"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t>At the surface, a battery charger placed in a mobile case can recharge the vehicle.</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The unit has a charging power of 3.3 kW (reduced power when the input voltage is less than 200 VAC) and an input power range of 100-264 VAC (single phase).</a:t>
            </a:r>
            <a:endParaRPr lang="en-MY" sz="1200" dirty="0"/>
          </a:p>
        </p:txBody>
      </p:sp>
    </p:spTree>
    <p:extLst>
      <p:ext uri="{BB962C8B-B14F-4D97-AF65-F5344CB8AC3E}">
        <p14:creationId xmlns:p14="http://schemas.microsoft.com/office/powerpoint/2010/main" val="29042215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vi. </a:t>
            </a:r>
            <a:r>
              <a:rPr lang="en-MY" dirty="0">
                <a:solidFill>
                  <a:schemeClr val="lt1"/>
                </a:solidFill>
              </a:rPr>
              <a:t>Power Management</a:t>
            </a:r>
            <a:endParaRPr dirty="0">
              <a:solidFill>
                <a:schemeClr val="lt1"/>
              </a:solidFill>
            </a:endParaRPr>
          </a:p>
        </p:txBody>
      </p:sp>
      <p:sp>
        <p:nvSpPr>
          <p:cNvPr id="5" name="Title 2">
            <a:extLst>
              <a:ext uri="{FF2B5EF4-FFF2-40B4-BE49-F238E27FC236}">
                <a16:creationId xmlns:a16="http://schemas.microsoft.com/office/drawing/2014/main" id="{705699EC-6498-AB59-D359-D4FD605FF08B}"/>
              </a:ext>
            </a:extLst>
          </p:cNvPr>
          <p:cNvSpPr txBox="1">
            <a:spLocks/>
          </p:cNvSpPr>
          <p:nvPr/>
        </p:nvSpPr>
        <p:spPr>
          <a:xfrm>
            <a:off x="368311" y="3194137"/>
            <a:ext cx="2538753" cy="48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marL="0" lvl="0" indent="0" algn="ctr" rtl="0">
              <a:spcBef>
                <a:spcPts val="0"/>
              </a:spcBef>
              <a:spcAft>
                <a:spcPts val="0"/>
              </a:spcAft>
              <a:buNone/>
            </a:pPr>
            <a:r>
              <a:rPr lang="en-MY" sz="1600" dirty="0">
                <a:solidFill>
                  <a:schemeClr val="dk1"/>
                </a:solidFill>
                <a:latin typeface="Kulim Park"/>
                <a:ea typeface="Kulim Park"/>
                <a:cs typeface="Kulim Park"/>
                <a:sym typeface="Kulim Park"/>
              </a:rPr>
              <a:t>Perry XLX EVO</a:t>
            </a:r>
          </a:p>
        </p:txBody>
      </p:sp>
      <p:pic>
        <p:nvPicPr>
          <p:cNvPr id="2" name="Picture 1" descr="A picture containing yellow&#10;&#10;Description automatically generated">
            <a:extLst>
              <a:ext uri="{FF2B5EF4-FFF2-40B4-BE49-F238E27FC236}">
                <a16:creationId xmlns:a16="http://schemas.microsoft.com/office/drawing/2014/main" id="{A6127B8C-8CCC-2830-DDE7-9345CE75F0BB}"/>
              </a:ext>
            </a:extLst>
          </p:cNvPr>
          <p:cNvPicPr>
            <a:picLocks noChangeAspect="1"/>
          </p:cNvPicPr>
          <p:nvPr/>
        </p:nvPicPr>
        <p:blipFill>
          <a:blip r:embed="rId3"/>
          <a:stretch>
            <a:fillRect/>
          </a:stretch>
        </p:blipFill>
        <p:spPr>
          <a:xfrm>
            <a:off x="225107" y="1563275"/>
            <a:ext cx="2547974" cy="1691722"/>
          </a:xfrm>
          <a:prstGeom prst="rect">
            <a:avLst/>
          </a:prstGeom>
        </p:spPr>
      </p:pic>
      <p:pic>
        <p:nvPicPr>
          <p:cNvPr id="4" name="Picture 3">
            <a:extLst>
              <a:ext uri="{FF2B5EF4-FFF2-40B4-BE49-F238E27FC236}">
                <a16:creationId xmlns:a16="http://schemas.microsoft.com/office/drawing/2014/main" id="{F79DED53-FF1F-2BB2-5815-311A1DFA82A7}"/>
              </a:ext>
            </a:extLst>
          </p:cNvPr>
          <p:cNvPicPr>
            <a:picLocks noChangeAspect="1"/>
          </p:cNvPicPr>
          <p:nvPr/>
        </p:nvPicPr>
        <p:blipFill rotWithShape="1">
          <a:blip r:embed="rId4"/>
          <a:srcRect l="49038" t="61750" r="23654" b="18894"/>
          <a:stretch/>
        </p:blipFill>
        <p:spPr>
          <a:xfrm>
            <a:off x="3552404" y="1189529"/>
            <a:ext cx="4058220" cy="1618066"/>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95B86CE9-180D-7CA9-5D15-7F810EF0683C}"/>
              </a:ext>
            </a:extLst>
          </p:cNvPr>
          <p:cNvPicPr>
            <a:picLocks noChangeAspect="1"/>
          </p:cNvPicPr>
          <p:nvPr/>
        </p:nvPicPr>
        <p:blipFill rotWithShape="1">
          <a:blip r:embed="rId5"/>
          <a:srcRect l="29469" t="52861" r="38096" b="27754"/>
          <a:stretch/>
        </p:blipFill>
        <p:spPr>
          <a:xfrm>
            <a:off x="3552403" y="3094703"/>
            <a:ext cx="5285001" cy="1776702"/>
          </a:xfrm>
          <a:prstGeom prst="rect">
            <a:avLst/>
          </a:prstGeom>
        </p:spPr>
      </p:pic>
    </p:spTree>
    <p:extLst>
      <p:ext uri="{BB962C8B-B14F-4D97-AF65-F5344CB8AC3E}">
        <p14:creationId xmlns:p14="http://schemas.microsoft.com/office/powerpoint/2010/main" val="31410834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vi. </a:t>
            </a:r>
            <a:r>
              <a:rPr lang="en-MY" dirty="0">
                <a:solidFill>
                  <a:schemeClr val="lt1"/>
                </a:solidFill>
              </a:rPr>
              <a:t>Power Management</a:t>
            </a:r>
            <a:endParaRPr dirty="0">
              <a:solidFill>
                <a:schemeClr val="lt1"/>
              </a:solidFill>
            </a:endParaRPr>
          </a:p>
        </p:txBody>
      </p:sp>
      <p:pic>
        <p:nvPicPr>
          <p:cNvPr id="3" name="Picture 2" descr="A picture containing indoor, watch, black, dark">
            <a:extLst>
              <a:ext uri="{FF2B5EF4-FFF2-40B4-BE49-F238E27FC236}">
                <a16:creationId xmlns:a16="http://schemas.microsoft.com/office/drawing/2014/main" id="{C2AA172B-BF3F-BB83-23A8-5282999A2670}"/>
              </a:ext>
            </a:extLst>
          </p:cNvPr>
          <p:cNvPicPr>
            <a:picLocks noChangeAspect="1"/>
          </p:cNvPicPr>
          <p:nvPr/>
        </p:nvPicPr>
        <p:blipFill>
          <a:blip r:embed="rId3"/>
          <a:stretch>
            <a:fillRect/>
          </a:stretch>
        </p:blipFill>
        <p:spPr>
          <a:xfrm>
            <a:off x="582609" y="1277149"/>
            <a:ext cx="2477069" cy="1786186"/>
          </a:xfrm>
          <a:prstGeom prst="rect">
            <a:avLst/>
          </a:prstGeom>
        </p:spPr>
      </p:pic>
      <p:sp>
        <p:nvSpPr>
          <p:cNvPr id="4" name="Title 2">
            <a:extLst>
              <a:ext uri="{FF2B5EF4-FFF2-40B4-BE49-F238E27FC236}">
                <a16:creationId xmlns:a16="http://schemas.microsoft.com/office/drawing/2014/main" id="{16CEF523-03A5-8E27-8F63-2CAAB1AF4E6B}"/>
              </a:ext>
            </a:extLst>
          </p:cNvPr>
          <p:cNvSpPr txBox="1">
            <a:spLocks/>
          </p:cNvSpPr>
          <p:nvPr/>
        </p:nvSpPr>
        <p:spPr>
          <a:xfrm>
            <a:off x="366243" y="3042701"/>
            <a:ext cx="2747776" cy="355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r>
              <a:rPr lang="en-MY" sz="1600" dirty="0"/>
              <a:t>Deep Trekker Revolution</a:t>
            </a:r>
          </a:p>
        </p:txBody>
      </p:sp>
      <p:pic>
        <p:nvPicPr>
          <p:cNvPr id="5" name="Picture 4" descr="Graphical user interface, application&#10;&#10;Description automatically generated">
            <a:extLst>
              <a:ext uri="{FF2B5EF4-FFF2-40B4-BE49-F238E27FC236}">
                <a16:creationId xmlns:a16="http://schemas.microsoft.com/office/drawing/2014/main" id="{42C51835-8F50-97A2-2381-7AE23CA91062}"/>
              </a:ext>
            </a:extLst>
          </p:cNvPr>
          <p:cNvPicPr>
            <a:picLocks noChangeAspect="1"/>
          </p:cNvPicPr>
          <p:nvPr/>
        </p:nvPicPr>
        <p:blipFill rotWithShape="1">
          <a:blip r:embed="rId4"/>
          <a:srcRect l="38672" t="32409" r="13983" b="40843"/>
          <a:stretch/>
        </p:blipFill>
        <p:spPr>
          <a:xfrm>
            <a:off x="3361008" y="984887"/>
            <a:ext cx="5446631" cy="1730826"/>
          </a:xfrm>
          <a:prstGeom prst="rect">
            <a:avLst/>
          </a:prstGeom>
        </p:spPr>
      </p:pic>
      <p:pic>
        <p:nvPicPr>
          <p:cNvPr id="9" name="Picture 8" descr="A screenshot of a computer&#10;&#10;Description automatically generated with medium confidence">
            <a:extLst>
              <a:ext uri="{FF2B5EF4-FFF2-40B4-BE49-F238E27FC236}">
                <a16:creationId xmlns:a16="http://schemas.microsoft.com/office/drawing/2014/main" id="{41D4F5CF-2970-5D41-776B-BC4493C35736}"/>
              </a:ext>
            </a:extLst>
          </p:cNvPr>
          <p:cNvPicPr>
            <a:picLocks noChangeAspect="1"/>
          </p:cNvPicPr>
          <p:nvPr/>
        </p:nvPicPr>
        <p:blipFill rotWithShape="1">
          <a:blip r:embed="rId5"/>
          <a:srcRect l="28318" t="71597" r="52036" b="17719"/>
          <a:stretch/>
        </p:blipFill>
        <p:spPr>
          <a:xfrm>
            <a:off x="3361008" y="3063335"/>
            <a:ext cx="4680135" cy="1431711"/>
          </a:xfrm>
          <a:prstGeom prst="rect">
            <a:avLst/>
          </a:prstGeom>
        </p:spPr>
      </p:pic>
    </p:spTree>
    <p:extLst>
      <p:ext uri="{BB962C8B-B14F-4D97-AF65-F5344CB8AC3E}">
        <p14:creationId xmlns:p14="http://schemas.microsoft.com/office/powerpoint/2010/main" val="3828006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84"/>
          <p:cNvSpPr txBox="1">
            <a:spLocks noGrp="1"/>
          </p:cNvSpPr>
          <p:nvPr>
            <p:ph type="title"/>
          </p:nvPr>
        </p:nvSpPr>
        <p:spPr>
          <a:xfrm flipH="1">
            <a:off x="715759" y="0"/>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lt1"/>
                </a:solidFill>
              </a:rPr>
              <a:t>vi. </a:t>
            </a:r>
            <a:r>
              <a:rPr lang="en-MY" dirty="0">
                <a:solidFill>
                  <a:schemeClr val="lt1"/>
                </a:solidFill>
              </a:rPr>
              <a:t>Power Management</a:t>
            </a:r>
            <a:endParaRPr dirty="0">
              <a:solidFill>
                <a:schemeClr val="lt1"/>
              </a:solidFill>
            </a:endParaRPr>
          </a:p>
        </p:txBody>
      </p:sp>
      <p:sp>
        <p:nvSpPr>
          <p:cNvPr id="4" name="Title 2">
            <a:extLst>
              <a:ext uri="{FF2B5EF4-FFF2-40B4-BE49-F238E27FC236}">
                <a16:creationId xmlns:a16="http://schemas.microsoft.com/office/drawing/2014/main" id="{16CEF523-03A5-8E27-8F63-2CAAB1AF4E6B}"/>
              </a:ext>
            </a:extLst>
          </p:cNvPr>
          <p:cNvSpPr txBox="1">
            <a:spLocks/>
          </p:cNvSpPr>
          <p:nvPr/>
        </p:nvSpPr>
        <p:spPr>
          <a:xfrm>
            <a:off x="2884982" y="4360715"/>
            <a:ext cx="2747776" cy="3550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Kulim Park"/>
              <a:buNone/>
              <a:defRPr sz="3000" b="0" i="0" u="none" strike="noStrike" cap="none">
                <a:solidFill>
                  <a:schemeClr val="dk1"/>
                </a:solidFill>
                <a:latin typeface="Kulim Park"/>
                <a:ea typeface="Kulim Park"/>
                <a:cs typeface="Kulim Park"/>
                <a:sym typeface="Kulim Park"/>
              </a:defRPr>
            </a:lvl1pPr>
            <a:lvl2pPr marR="0" lvl="1"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2pPr>
            <a:lvl3pPr marR="0" lvl="2"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3pPr>
            <a:lvl4pPr marR="0" lvl="3"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4pPr>
            <a:lvl5pPr marR="0" lvl="4"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5pPr>
            <a:lvl6pPr marR="0" lvl="5"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6pPr>
            <a:lvl7pPr marR="0" lvl="6"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7pPr>
            <a:lvl8pPr marR="0" lvl="7"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8pPr>
            <a:lvl9pPr marR="0" lvl="8" algn="l" rtl="0">
              <a:lnSpc>
                <a:spcPct val="100000"/>
              </a:lnSpc>
              <a:spcBef>
                <a:spcPts val="0"/>
              </a:spcBef>
              <a:spcAft>
                <a:spcPts val="0"/>
              </a:spcAft>
              <a:buClr>
                <a:schemeClr val="dk1"/>
              </a:buClr>
              <a:buSzPts val="3500"/>
              <a:buFont typeface="Kulim Park"/>
              <a:buNone/>
              <a:defRPr sz="3500" b="0" i="0" u="none" strike="noStrike" cap="none">
                <a:solidFill>
                  <a:schemeClr val="dk1"/>
                </a:solidFill>
                <a:latin typeface="Kulim Park"/>
                <a:ea typeface="Kulim Park"/>
                <a:cs typeface="Kulim Park"/>
                <a:sym typeface="Kulim Park"/>
              </a:defRPr>
            </a:lvl9pPr>
          </a:lstStyle>
          <a:p>
            <a:pPr algn="ctr"/>
            <a:r>
              <a:rPr lang="en-US" sz="1600" dirty="0">
                <a:latin typeface="Kulim Park" panose="020B0604020202020204" charset="0"/>
              </a:rPr>
              <a:t>Saipem's Hydrone-R</a:t>
            </a:r>
            <a:endParaRPr lang="en-MY" sz="1600" dirty="0">
              <a:latin typeface="Kulim Park" panose="020B0604020202020204" charset="0"/>
            </a:endParaRPr>
          </a:p>
        </p:txBody>
      </p:sp>
      <p:pic>
        <p:nvPicPr>
          <p:cNvPr id="2" name="Picture 1" descr="A close-up of a machine">
            <a:extLst>
              <a:ext uri="{FF2B5EF4-FFF2-40B4-BE49-F238E27FC236}">
                <a16:creationId xmlns:a16="http://schemas.microsoft.com/office/drawing/2014/main" id="{6D4189C0-93BF-4461-8039-C05B084F4396}"/>
              </a:ext>
            </a:extLst>
          </p:cNvPr>
          <p:cNvPicPr>
            <a:picLocks noChangeAspect="1"/>
          </p:cNvPicPr>
          <p:nvPr/>
        </p:nvPicPr>
        <p:blipFill>
          <a:blip r:embed="rId3"/>
          <a:stretch>
            <a:fillRect/>
          </a:stretch>
        </p:blipFill>
        <p:spPr>
          <a:xfrm>
            <a:off x="2853473" y="2571750"/>
            <a:ext cx="2779471" cy="1799160"/>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A19EE5EF-B82D-1CE0-D9FB-303E687E1471}"/>
              </a:ext>
            </a:extLst>
          </p:cNvPr>
          <p:cNvPicPr>
            <a:picLocks noChangeAspect="1"/>
          </p:cNvPicPr>
          <p:nvPr/>
        </p:nvPicPr>
        <p:blipFill rotWithShape="1">
          <a:blip r:embed="rId4"/>
          <a:srcRect l="34690" t="46726" r="32655" b="45408"/>
          <a:stretch/>
        </p:blipFill>
        <p:spPr>
          <a:xfrm>
            <a:off x="962952" y="1450371"/>
            <a:ext cx="7523876" cy="1019496"/>
          </a:xfrm>
          <a:prstGeom prst="rect">
            <a:avLst/>
          </a:prstGeom>
        </p:spPr>
      </p:pic>
    </p:spTree>
    <p:extLst>
      <p:ext uri="{BB962C8B-B14F-4D97-AF65-F5344CB8AC3E}">
        <p14:creationId xmlns:p14="http://schemas.microsoft.com/office/powerpoint/2010/main" val="3543590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cat, white&#10;&#10;Description automatically generated">
            <a:extLst>
              <a:ext uri="{FF2B5EF4-FFF2-40B4-BE49-F238E27FC236}">
                <a16:creationId xmlns:a16="http://schemas.microsoft.com/office/drawing/2014/main" id="{3C17B58C-4494-74D3-2E1C-0EEBBF39EA6F}"/>
              </a:ext>
            </a:extLst>
          </p:cNvPr>
          <p:cNvPicPr>
            <a:picLocks noChangeAspect="1"/>
          </p:cNvPicPr>
          <p:nvPr/>
        </p:nvPicPr>
        <p:blipFill>
          <a:blip r:embed="rId2"/>
          <a:stretch>
            <a:fillRect/>
          </a:stretch>
        </p:blipFill>
        <p:spPr>
          <a:xfrm>
            <a:off x="2364076" y="323681"/>
            <a:ext cx="4415848" cy="44961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22806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1"/>
          <p:cNvSpPr txBox="1">
            <a:spLocks noGrp="1"/>
          </p:cNvSpPr>
          <p:nvPr>
            <p:ph type="title" idx="4"/>
          </p:nvPr>
        </p:nvSpPr>
        <p:spPr>
          <a:xfrm>
            <a:off x="489283" y="328273"/>
            <a:ext cx="8167723" cy="546201"/>
          </a:xfrm>
          <a:prstGeom prst="rect">
            <a:avLst/>
          </a:prstGeom>
          <a:solidFill>
            <a:schemeClr val="accent3">
              <a:lumMod val="40000"/>
              <a:lumOff val="6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Year 2012 by US </a:t>
            </a:r>
            <a:r>
              <a:rPr lang="en-US" sz="2400" dirty="0"/>
              <a:t>NAVSEA</a:t>
            </a:r>
            <a:endParaRPr sz="2400" dirty="0">
              <a:solidFill>
                <a:schemeClr val="lt1"/>
              </a:solidFill>
            </a:endParaRPr>
          </a:p>
        </p:txBody>
      </p:sp>
      <p:sp>
        <p:nvSpPr>
          <p:cNvPr id="723" name="Google Shape;723;p71"/>
          <p:cNvSpPr txBox="1">
            <a:spLocks noGrp="1"/>
          </p:cNvSpPr>
          <p:nvPr>
            <p:ph type="subTitle" idx="1"/>
          </p:nvPr>
        </p:nvSpPr>
        <p:spPr>
          <a:xfrm>
            <a:off x="3734094" y="1128229"/>
            <a:ext cx="5189900" cy="3936903"/>
          </a:xfrm>
          <a:prstGeom prst="rect">
            <a:avLst/>
          </a:prstGeom>
        </p:spPr>
        <p:txBody>
          <a:bodyPr spcFirstLastPara="1" wrap="square" lIns="91425" tIns="91425" rIns="91425" bIns="91425" anchor="t" anchorCtr="0">
            <a:noAutofit/>
          </a:bodyPr>
          <a:lstStyle/>
          <a:p>
            <a:pPr marL="285750" lvl="0" indent="-285750" algn="l" rtl="0">
              <a:lnSpc>
                <a:spcPct val="200000"/>
              </a:lnSpc>
              <a:spcBef>
                <a:spcPts val="0"/>
              </a:spcBef>
              <a:spcAft>
                <a:spcPts val="0"/>
              </a:spcAft>
              <a:buFont typeface="Arial" panose="020B0604020202020204" pitchFamily="34" charset="0"/>
              <a:buChar char="•"/>
            </a:pPr>
            <a:r>
              <a:rPr lang="en-US" sz="1200" dirty="0"/>
              <a:t>6,400-pound Remotely Operated Vehicle (ROV).</a:t>
            </a:r>
          </a:p>
          <a:p>
            <a:pPr marL="285750" lvl="0" indent="-285750" algn="l" rtl="0">
              <a:lnSpc>
                <a:spcPct val="200000"/>
              </a:lnSpc>
              <a:spcBef>
                <a:spcPts val="0"/>
              </a:spcBef>
              <a:spcAft>
                <a:spcPts val="0"/>
              </a:spcAft>
              <a:buFont typeface="Arial" panose="020B0604020202020204" pitchFamily="34" charset="0"/>
              <a:buChar char="•"/>
            </a:pPr>
            <a:r>
              <a:rPr lang="en-US" sz="1200" dirty="0"/>
              <a:t> Built to fulfil the US Navy's needs for deep ocean salvage down to a maximum depth of 20,000 feet of seawater.</a:t>
            </a:r>
          </a:p>
          <a:p>
            <a:pPr marL="285750" lvl="0" indent="-285750" algn="l" rtl="0">
              <a:lnSpc>
                <a:spcPct val="200000"/>
              </a:lnSpc>
              <a:spcBef>
                <a:spcPts val="0"/>
              </a:spcBef>
              <a:spcAft>
                <a:spcPts val="0"/>
              </a:spcAft>
              <a:buFont typeface="Arial" panose="020B0604020202020204" pitchFamily="34" charset="0"/>
              <a:buChar char="•"/>
            </a:pPr>
            <a:r>
              <a:rPr lang="en-US" sz="1200" dirty="0"/>
              <a:t>The system is built around a 0.680 fiber-optic umbilical cable and a shared handling system that can switch between side-scan sonar and ROV operations while at sea.</a:t>
            </a:r>
          </a:p>
          <a:p>
            <a:pPr marL="285750" lvl="0" indent="-285750" algn="l" rtl="0">
              <a:lnSpc>
                <a:spcPct val="200000"/>
              </a:lnSpc>
              <a:spcBef>
                <a:spcPts val="0"/>
              </a:spcBef>
              <a:spcAft>
                <a:spcPts val="0"/>
              </a:spcAft>
              <a:buFont typeface="Arial" panose="020B0604020202020204" pitchFamily="34" charset="0"/>
              <a:buChar char="•"/>
            </a:pPr>
            <a:r>
              <a:rPr lang="en-US" sz="1200" dirty="0"/>
              <a:t>Self-contained and flyaway transportable for global response on available platforms.</a:t>
            </a:r>
          </a:p>
          <a:p>
            <a:pPr marL="285750" lvl="0" indent="-285750" algn="l" rtl="0">
              <a:lnSpc>
                <a:spcPct val="200000"/>
              </a:lnSpc>
              <a:spcBef>
                <a:spcPts val="0"/>
              </a:spcBef>
              <a:spcAft>
                <a:spcPts val="0"/>
              </a:spcAft>
              <a:buFont typeface="Arial" panose="020B0604020202020204" pitchFamily="34" charset="0"/>
              <a:buChar char="•"/>
            </a:pPr>
            <a:r>
              <a:rPr lang="en-US" sz="1200" dirty="0"/>
              <a:t>Recovered a crashed US Air Force F-16 Fighting Falcon in the North Pacific Ocean.</a:t>
            </a:r>
          </a:p>
          <a:p>
            <a:pPr marL="285750" lvl="0" indent="-285750" algn="l" rtl="0">
              <a:lnSpc>
                <a:spcPct val="150000"/>
              </a:lnSpc>
              <a:spcBef>
                <a:spcPts val="0"/>
              </a:spcBef>
              <a:spcAft>
                <a:spcPts val="0"/>
              </a:spcAft>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CA954563-A096-7E49-4FA7-47912D059662}"/>
              </a:ext>
            </a:extLst>
          </p:cNvPr>
          <p:cNvSpPr>
            <a:spLocks noGrp="1"/>
          </p:cNvSpPr>
          <p:nvPr>
            <p:ph type="title"/>
          </p:nvPr>
        </p:nvSpPr>
        <p:spPr>
          <a:xfrm>
            <a:off x="1136721" y="3550015"/>
            <a:ext cx="1815000" cy="487500"/>
          </a:xfrm>
        </p:spPr>
        <p:txBody>
          <a:bodyPr/>
          <a:lstStyle/>
          <a:p>
            <a:pPr algn="ctr"/>
            <a:r>
              <a:rPr lang="en-US" dirty="0"/>
              <a:t>CURV 21</a:t>
            </a:r>
            <a:endParaRPr lang="en-MY" dirty="0"/>
          </a:p>
        </p:txBody>
      </p:sp>
      <p:pic>
        <p:nvPicPr>
          <p:cNvPr id="13" name="Picture 12">
            <a:extLst>
              <a:ext uri="{FF2B5EF4-FFF2-40B4-BE49-F238E27FC236}">
                <a16:creationId xmlns:a16="http://schemas.microsoft.com/office/drawing/2014/main" id="{E99F0E0A-F131-DF74-38D1-961FC5D6E813}"/>
              </a:ext>
            </a:extLst>
          </p:cNvPr>
          <p:cNvPicPr>
            <a:picLocks noChangeAspect="1"/>
          </p:cNvPicPr>
          <p:nvPr/>
        </p:nvPicPr>
        <p:blipFill>
          <a:blip r:embed="rId3"/>
          <a:srcRect/>
          <a:stretch/>
        </p:blipFill>
        <p:spPr>
          <a:xfrm>
            <a:off x="495700" y="1354773"/>
            <a:ext cx="3097041" cy="20580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33352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71"/>
          <p:cNvSpPr txBox="1">
            <a:spLocks noGrp="1"/>
          </p:cNvSpPr>
          <p:nvPr>
            <p:ph type="title" idx="4"/>
          </p:nvPr>
        </p:nvSpPr>
        <p:spPr>
          <a:xfrm>
            <a:off x="488138" y="136466"/>
            <a:ext cx="8167723" cy="546201"/>
          </a:xfrm>
          <a:prstGeom prst="rect">
            <a:avLst/>
          </a:prstGeom>
          <a:solidFill>
            <a:schemeClr val="accent3">
              <a:lumMod val="40000"/>
              <a:lumOff val="60000"/>
            </a:schemeClr>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Latest Invention Up To This Day</a:t>
            </a:r>
            <a:endParaRPr sz="2400" dirty="0">
              <a:solidFill>
                <a:schemeClr val="lt1"/>
              </a:solidFill>
            </a:endParaRPr>
          </a:p>
        </p:txBody>
      </p:sp>
      <p:sp>
        <p:nvSpPr>
          <p:cNvPr id="723" name="Google Shape;723;p71"/>
          <p:cNvSpPr txBox="1">
            <a:spLocks noGrp="1"/>
          </p:cNvSpPr>
          <p:nvPr>
            <p:ph type="subTitle" idx="1"/>
          </p:nvPr>
        </p:nvSpPr>
        <p:spPr>
          <a:xfrm>
            <a:off x="150097" y="2922579"/>
            <a:ext cx="2085807" cy="2091642"/>
          </a:xfrm>
          <a:prstGeom prst="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Arial" panose="020B0604020202020204" pitchFamily="34" charset="0"/>
              <a:buChar char="•"/>
            </a:pPr>
            <a:r>
              <a:rPr lang="en-US" sz="1100" dirty="0"/>
              <a:t>Inspection, repair, and maintenance, as well as surveying.</a:t>
            </a:r>
          </a:p>
          <a:p>
            <a:pPr marL="0" lvl="0" indent="0" algn="l" rtl="0">
              <a:lnSpc>
                <a:spcPct val="150000"/>
              </a:lnSpc>
              <a:spcBef>
                <a:spcPts val="0"/>
              </a:spcBef>
              <a:spcAft>
                <a:spcPts val="0"/>
              </a:spcAft>
            </a:pPr>
            <a:endParaRPr lang="en-US" sz="1100" dirty="0"/>
          </a:p>
          <a:p>
            <a:pPr marL="171450" lvl="0" indent="-171450" algn="l" rtl="0">
              <a:lnSpc>
                <a:spcPct val="150000"/>
              </a:lnSpc>
              <a:spcBef>
                <a:spcPts val="0"/>
              </a:spcBef>
              <a:spcAft>
                <a:spcPts val="0"/>
              </a:spcAft>
              <a:buFont typeface="Arial" panose="020B0604020202020204" pitchFamily="34" charset="0"/>
              <a:buChar char="•"/>
            </a:pPr>
            <a:r>
              <a:rPr lang="en-US" sz="1100" dirty="0"/>
              <a:t>Advanced sensors and propulsion systems are included.</a:t>
            </a:r>
            <a:endParaRPr lang="en-MY" sz="1100" dirty="0"/>
          </a:p>
        </p:txBody>
      </p:sp>
      <p:sp>
        <p:nvSpPr>
          <p:cNvPr id="3" name="Title 2">
            <a:extLst>
              <a:ext uri="{FF2B5EF4-FFF2-40B4-BE49-F238E27FC236}">
                <a16:creationId xmlns:a16="http://schemas.microsoft.com/office/drawing/2014/main" id="{CA954563-A096-7E49-4FA7-47912D059662}"/>
              </a:ext>
            </a:extLst>
          </p:cNvPr>
          <p:cNvSpPr>
            <a:spLocks noGrp="1"/>
          </p:cNvSpPr>
          <p:nvPr>
            <p:ph type="title"/>
          </p:nvPr>
        </p:nvSpPr>
        <p:spPr>
          <a:xfrm>
            <a:off x="85227" y="2412727"/>
            <a:ext cx="2195353" cy="487500"/>
          </a:xfrm>
        </p:spPr>
        <p:txBody>
          <a:bodyPr/>
          <a:lstStyle/>
          <a:p>
            <a:pPr algn="ctr"/>
            <a:r>
              <a:rPr lang="en-US" sz="1400" dirty="0"/>
              <a:t>Saab Seaeye Sabertooth</a:t>
            </a:r>
            <a:endParaRPr lang="en-MY" sz="1400" dirty="0"/>
          </a:p>
        </p:txBody>
      </p:sp>
      <p:sp>
        <p:nvSpPr>
          <p:cNvPr id="2" name="Title 2">
            <a:extLst>
              <a:ext uri="{FF2B5EF4-FFF2-40B4-BE49-F238E27FC236}">
                <a16:creationId xmlns:a16="http://schemas.microsoft.com/office/drawing/2014/main" id="{9F84520C-586E-6860-BDA4-E9D4C64F80E8}"/>
              </a:ext>
            </a:extLst>
          </p:cNvPr>
          <p:cNvSpPr txBox="1">
            <a:spLocks/>
          </p:cNvSpPr>
          <p:nvPr/>
        </p:nvSpPr>
        <p:spPr>
          <a:xfrm>
            <a:off x="2376644" y="2409453"/>
            <a:ext cx="2195353" cy="48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lim Park"/>
              <a:buNone/>
              <a:defRPr sz="2000" b="0" i="0" u="none" strike="noStrike" cap="none">
                <a:solidFill>
                  <a:schemeClr val="dk1"/>
                </a:solidFill>
                <a:latin typeface="Kulim Park"/>
                <a:ea typeface="Kulim Park"/>
                <a:cs typeface="Kulim Park"/>
                <a:sym typeface="Kulim Park"/>
              </a:defRPr>
            </a:lvl1pPr>
            <a:lvl2pPr marR="0" lvl="1"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2pPr>
            <a:lvl3pPr marR="0" lvl="2"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3pPr>
            <a:lvl4pPr marR="0" lvl="3"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4pPr>
            <a:lvl5pPr marR="0" lvl="4"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5pPr>
            <a:lvl6pPr marR="0" lvl="5"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6pPr>
            <a:lvl7pPr marR="0" lvl="6"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7pPr>
            <a:lvl8pPr marR="0" lvl="7"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8pPr>
            <a:lvl9pPr marR="0" lvl="8"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9pPr>
          </a:lstStyle>
          <a:p>
            <a:pPr algn="ctr"/>
            <a:r>
              <a:rPr lang="en-US" sz="1400" dirty="0"/>
              <a:t>Perry XLX EVO</a:t>
            </a:r>
          </a:p>
        </p:txBody>
      </p:sp>
      <p:sp>
        <p:nvSpPr>
          <p:cNvPr id="8" name="Title 2">
            <a:extLst>
              <a:ext uri="{FF2B5EF4-FFF2-40B4-BE49-F238E27FC236}">
                <a16:creationId xmlns:a16="http://schemas.microsoft.com/office/drawing/2014/main" id="{A6CB2936-53F6-2812-9B03-45E39C707FE6}"/>
              </a:ext>
            </a:extLst>
          </p:cNvPr>
          <p:cNvSpPr txBox="1">
            <a:spLocks/>
          </p:cNvSpPr>
          <p:nvPr/>
        </p:nvSpPr>
        <p:spPr>
          <a:xfrm>
            <a:off x="4564470" y="2486284"/>
            <a:ext cx="2195353" cy="48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lim Park"/>
              <a:buNone/>
              <a:defRPr sz="2000" b="0" i="0" u="none" strike="noStrike" cap="none">
                <a:solidFill>
                  <a:schemeClr val="dk1"/>
                </a:solidFill>
                <a:latin typeface="Kulim Park"/>
                <a:ea typeface="Kulim Park"/>
                <a:cs typeface="Kulim Park"/>
                <a:sym typeface="Kulim Park"/>
              </a:defRPr>
            </a:lvl1pPr>
            <a:lvl2pPr marR="0" lvl="1"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2pPr>
            <a:lvl3pPr marR="0" lvl="2"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3pPr>
            <a:lvl4pPr marR="0" lvl="3"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4pPr>
            <a:lvl5pPr marR="0" lvl="4"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5pPr>
            <a:lvl6pPr marR="0" lvl="5"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6pPr>
            <a:lvl7pPr marR="0" lvl="6"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7pPr>
            <a:lvl8pPr marR="0" lvl="7"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8pPr>
            <a:lvl9pPr marR="0" lvl="8"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9pPr>
          </a:lstStyle>
          <a:p>
            <a:pPr algn="ctr"/>
            <a:r>
              <a:rPr lang="en-US" sz="1400" dirty="0"/>
              <a:t>Deep Trekker </a:t>
            </a:r>
          </a:p>
          <a:p>
            <a:pPr algn="ctr"/>
            <a:r>
              <a:rPr lang="en-US" sz="1400" dirty="0"/>
              <a:t>Revolution</a:t>
            </a:r>
            <a:endParaRPr lang="en-MY" sz="1400" dirty="0"/>
          </a:p>
        </p:txBody>
      </p:sp>
      <p:sp>
        <p:nvSpPr>
          <p:cNvPr id="9" name="Title 2">
            <a:extLst>
              <a:ext uri="{FF2B5EF4-FFF2-40B4-BE49-F238E27FC236}">
                <a16:creationId xmlns:a16="http://schemas.microsoft.com/office/drawing/2014/main" id="{BC597CF4-D163-2FED-6B13-A7172CD2247E}"/>
              </a:ext>
            </a:extLst>
          </p:cNvPr>
          <p:cNvSpPr txBox="1">
            <a:spLocks/>
          </p:cNvSpPr>
          <p:nvPr/>
        </p:nvSpPr>
        <p:spPr>
          <a:xfrm>
            <a:off x="6863420" y="2412727"/>
            <a:ext cx="2195353" cy="48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Kulim Park"/>
              <a:buNone/>
              <a:defRPr sz="2000" b="0" i="0" u="none" strike="noStrike" cap="none">
                <a:solidFill>
                  <a:schemeClr val="dk1"/>
                </a:solidFill>
                <a:latin typeface="Kulim Park"/>
                <a:ea typeface="Kulim Park"/>
                <a:cs typeface="Kulim Park"/>
                <a:sym typeface="Kulim Park"/>
              </a:defRPr>
            </a:lvl1pPr>
            <a:lvl2pPr marR="0" lvl="1"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2pPr>
            <a:lvl3pPr marR="0" lvl="2"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3pPr>
            <a:lvl4pPr marR="0" lvl="3"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4pPr>
            <a:lvl5pPr marR="0" lvl="4"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5pPr>
            <a:lvl6pPr marR="0" lvl="5"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6pPr>
            <a:lvl7pPr marR="0" lvl="6"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7pPr>
            <a:lvl8pPr marR="0" lvl="7"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8pPr>
            <a:lvl9pPr marR="0" lvl="8" algn="ct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9pPr>
          </a:lstStyle>
          <a:p>
            <a:pPr algn="ctr"/>
            <a:r>
              <a:rPr lang="en-US" sz="1400" dirty="0"/>
              <a:t>Saipem's </a:t>
            </a:r>
            <a:r>
              <a:rPr lang="en-US" sz="1400" dirty="0" err="1"/>
              <a:t>Hydrone</a:t>
            </a:r>
            <a:r>
              <a:rPr lang="en-US" sz="1400" dirty="0"/>
              <a:t>-R</a:t>
            </a:r>
            <a:endParaRPr lang="en-MY" sz="1400" dirty="0"/>
          </a:p>
        </p:txBody>
      </p:sp>
      <p:sp>
        <p:nvSpPr>
          <p:cNvPr id="10" name="Google Shape;723;p71">
            <a:extLst>
              <a:ext uri="{FF2B5EF4-FFF2-40B4-BE49-F238E27FC236}">
                <a16:creationId xmlns:a16="http://schemas.microsoft.com/office/drawing/2014/main" id="{7A08547D-0715-37D2-EE95-A5F2DBE7782A}"/>
              </a:ext>
            </a:extLst>
          </p:cNvPr>
          <p:cNvSpPr txBox="1">
            <a:spLocks/>
          </p:cNvSpPr>
          <p:nvPr/>
        </p:nvSpPr>
        <p:spPr>
          <a:xfrm>
            <a:off x="2376644" y="2922579"/>
            <a:ext cx="2195353" cy="2091642"/>
          </a:xfrm>
          <a:prstGeom prst="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171450" indent="-171450">
              <a:lnSpc>
                <a:spcPct val="150000"/>
              </a:lnSpc>
              <a:buFont typeface="Arial" panose="020B0604020202020204" pitchFamily="34" charset="0"/>
              <a:buChar char="•"/>
            </a:pPr>
            <a:r>
              <a:rPr lang="en-US" sz="1100" dirty="0"/>
              <a:t>For tasks involving oil and gas exploration, building, and maintenance.</a:t>
            </a:r>
          </a:p>
          <a:p>
            <a:pPr marL="171450" indent="-171450">
              <a:lnSpc>
                <a:spcPct val="150000"/>
              </a:lnSpc>
              <a:buFont typeface="Arial" panose="020B0604020202020204" pitchFamily="34" charset="0"/>
              <a:buChar char="•"/>
            </a:pPr>
            <a:r>
              <a:rPr lang="en-US" sz="1100" dirty="0"/>
              <a:t>Can dive depths of up to 4,000 meters.</a:t>
            </a:r>
          </a:p>
          <a:p>
            <a:pPr marL="171450" indent="-171450">
              <a:lnSpc>
                <a:spcPct val="150000"/>
              </a:lnSpc>
              <a:buFont typeface="Arial" panose="020B0604020202020204" pitchFamily="34" charset="0"/>
              <a:buChar char="•"/>
            </a:pPr>
            <a:r>
              <a:rPr lang="en-US" sz="1100" dirty="0"/>
              <a:t>Advanced control systems and payload capabilities.</a:t>
            </a:r>
            <a:endParaRPr lang="en-US" sz="1200" dirty="0"/>
          </a:p>
        </p:txBody>
      </p:sp>
      <p:sp>
        <p:nvSpPr>
          <p:cNvPr id="11" name="Google Shape;723;p71">
            <a:extLst>
              <a:ext uri="{FF2B5EF4-FFF2-40B4-BE49-F238E27FC236}">
                <a16:creationId xmlns:a16="http://schemas.microsoft.com/office/drawing/2014/main" id="{C087927B-AE77-4CE2-97F4-9941AD37E233}"/>
              </a:ext>
            </a:extLst>
          </p:cNvPr>
          <p:cNvSpPr txBox="1">
            <a:spLocks/>
          </p:cNvSpPr>
          <p:nvPr/>
        </p:nvSpPr>
        <p:spPr>
          <a:xfrm>
            <a:off x="4712738" y="2922579"/>
            <a:ext cx="1976820" cy="2091642"/>
          </a:xfrm>
          <a:prstGeom prst="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171450" indent="-171450">
              <a:lnSpc>
                <a:spcPct val="150000"/>
              </a:lnSpc>
              <a:buFont typeface="Arial" panose="020B0604020202020204" pitchFamily="34" charset="0"/>
              <a:buChar char="•"/>
            </a:pPr>
            <a:r>
              <a:rPr lang="en-US" sz="1100" dirty="0"/>
              <a:t>For search and rescue, aquaculture, and inspection.</a:t>
            </a:r>
          </a:p>
          <a:p>
            <a:pPr marL="0" indent="0">
              <a:lnSpc>
                <a:spcPct val="150000"/>
              </a:lnSpc>
            </a:pPr>
            <a:endParaRPr lang="en-US" sz="1100" dirty="0"/>
          </a:p>
          <a:p>
            <a:pPr marL="171450" indent="-171450">
              <a:lnSpc>
                <a:spcPct val="150000"/>
              </a:lnSpc>
              <a:buFont typeface="Arial" panose="020B0604020202020204" pitchFamily="34" charset="0"/>
              <a:buChar char="•"/>
            </a:pPr>
            <a:r>
              <a:rPr lang="en-US" sz="1100" dirty="0"/>
              <a:t>Equipped with lighting and high-resolution cameras.</a:t>
            </a:r>
          </a:p>
          <a:p>
            <a:pPr marL="0" indent="0">
              <a:lnSpc>
                <a:spcPct val="150000"/>
              </a:lnSpc>
            </a:pPr>
            <a:endParaRPr lang="en-US" sz="1200" dirty="0"/>
          </a:p>
        </p:txBody>
      </p:sp>
      <p:sp>
        <p:nvSpPr>
          <p:cNvPr id="12" name="Google Shape;723;p71">
            <a:extLst>
              <a:ext uri="{FF2B5EF4-FFF2-40B4-BE49-F238E27FC236}">
                <a16:creationId xmlns:a16="http://schemas.microsoft.com/office/drawing/2014/main" id="{15035773-053E-2C4F-56B9-0722E15C9575}"/>
              </a:ext>
            </a:extLst>
          </p:cNvPr>
          <p:cNvSpPr txBox="1">
            <a:spLocks/>
          </p:cNvSpPr>
          <p:nvPr/>
        </p:nvSpPr>
        <p:spPr>
          <a:xfrm>
            <a:off x="6826039" y="2922579"/>
            <a:ext cx="2195353" cy="2091642"/>
          </a:xfrm>
          <a:prstGeom prst="rect">
            <a:avLst/>
          </a:prstGeom>
          <a:solidFill>
            <a:schemeClr val="accent3">
              <a:lumMod val="40000"/>
              <a:lumOff val="6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ct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171450" indent="-171450">
              <a:lnSpc>
                <a:spcPct val="150000"/>
              </a:lnSpc>
              <a:buFont typeface="Arial" panose="020B0604020202020204" pitchFamily="34" charset="0"/>
              <a:buChar char="•"/>
            </a:pPr>
            <a:r>
              <a:rPr lang="en-US" sz="1100" dirty="0"/>
              <a:t>For tasks including monitoring and underwater inspection.</a:t>
            </a:r>
          </a:p>
          <a:p>
            <a:pPr marL="171450" indent="-171450">
              <a:lnSpc>
                <a:spcPct val="150000"/>
              </a:lnSpc>
              <a:buFont typeface="Arial" panose="020B0604020202020204" pitchFamily="34" charset="0"/>
              <a:buChar char="•"/>
            </a:pPr>
            <a:r>
              <a:rPr lang="en-US" sz="1100" dirty="0"/>
              <a:t>Advanced navigation systems and sensors.</a:t>
            </a:r>
          </a:p>
          <a:p>
            <a:pPr marL="171450" indent="-171450">
              <a:lnSpc>
                <a:spcPct val="150000"/>
              </a:lnSpc>
              <a:buFont typeface="Arial" panose="020B0604020202020204" pitchFamily="34" charset="0"/>
              <a:buChar char="•"/>
            </a:pPr>
            <a:r>
              <a:rPr lang="en-US" sz="1100" dirty="0"/>
              <a:t>Use a human operator or operate autonomously.</a:t>
            </a:r>
            <a:endParaRPr lang="en-US" sz="1200" dirty="0"/>
          </a:p>
        </p:txBody>
      </p:sp>
      <p:pic>
        <p:nvPicPr>
          <p:cNvPr id="15" name="Picture 14">
            <a:extLst>
              <a:ext uri="{FF2B5EF4-FFF2-40B4-BE49-F238E27FC236}">
                <a16:creationId xmlns:a16="http://schemas.microsoft.com/office/drawing/2014/main" id="{26A6C5D1-F2D2-EFE0-455D-4A7D1178D01D}"/>
              </a:ext>
            </a:extLst>
          </p:cNvPr>
          <p:cNvPicPr>
            <a:picLocks noChangeAspect="1"/>
          </p:cNvPicPr>
          <p:nvPr/>
        </p:nvPicPr>
        <p:blipFill>
          <a:blip r:embed="rId3"/>
          <a:stretch>
            <a:fillRect/>
          </a:stretch>
        </p:blipFill>
        <p:spPr>
          <a:xfrm>
            <a:off x="163130" y="1058387"/>
            <a:ext cx="2213514" cy="1413107"/>
          </a:xfrm>
          <a:prstGeom prst="rect">
            <a:avLst/>
          </a:prstGeom>
        </p:spPr>
      </p:pic>
      <p:pic>
        <p:nvPicPr>
          <p:cNvPr id="17" name="Picture 16" descr="A picture containing yellow&#10;&#10;Description automatically generated">
            <a:extLst>
              <a:ext uri="{FF2B5EF4-FFF2-40B4-BE49-F238E27FC236}">
                <a16:creationId xmlns:a16="http://schemas.microsoft.com/office/drawing/2014/main" id="{C153C338-8930-D908-CDFB-6B59164798CE}"/>
              </a:ext>
            </a:extLst>
          </p:cNvPr>
          <p:cNvPicPr>
            <a:picLocks noChangeAspect="1"/>
          </p:cNvPicPr>
          <p:nvPr/>
        </p:nvPicPr>
        <p:blipFill>
          <a:blip r:embed="rId4"/>
          <a:stretch>
            <a:fillRect/>
          </a:stretch>
        </p:blipFill>
        <p:spPr>
          <a:xfrm>
            <a:off x="2024023" y="956761"/>
            <a:ext cx="2547974" cy="1691722"/>
          </a:xfrm>
          <a:prstGeom prst="rect">
            <a:avLst/>
          </a:prstGeom>
        </p:spPr>
      </p:pic>
      <p:pic>
        <p:nvPicPr>
          <p:cNvPr id="19" name="Picture 18" descr="A picture containing indoor, watch, black, dark">
            <a:extLst>
              <a:ext uri="{FF2B5EF4-FFF2-40B4-BE49-F238E27FC236}">
                <a16:creationId xmlns:a16="http://schemas.microsoft.com/office/drawing/2014/main" id="{D7D7B630-3276-49F1-E730-3DB1F7E845DB}"/>
              </a:ext>
            </a:extLst>
          </p:cNvPr>
          <p:cNvPicPr>
            <a:picLocks noChangeAspect="1"/>
          </p:cNvPicPr>
          <p:nvPr/>
        </p:nvPicPr>
        <p:blipFill>
          <a:blip r:embed="rId5"/>
          <a:stretch>
            <a:fillRect/>
          </a:stretch>
        </p:blipFill>
        <p:spPr>
          <a:xfrm>
            <a:off x="4476481" y="882142"/>
            <a:ext cx="2417456" cy="1743200"/>
          </a:xfrm>
          <a:prstGeom prst="rect">
            <a:avLst/>
          </a:prstGeom>
        </p:spPr>
      </p:pic>
      <p:pic>
        <p:nvPicPr>
          <p:cNvPr id="23" name="Picture 22" descr="A close-up of a machine">
            <a:extLst>
              <a:ext uri="{FF2B5EF4-FFF2-40B4-BE49-F238E27FC236}">
                <a16:creationId xmlns:a16="http://schemas.microsoft.com/office/drawing/2014/main" id="{10BA9C06-A07F-631D-BFD5-0D97876842BC}"/>
              </a:ext>
            </a:extLst>
          </p:cNvPr>
          <p:cNvPicPr>
            <a:picLocks noChangeAspect="1"/>
          </p:cNvPicPr>
          <p:nvPr/>
        </p:nvPicPr>
        <p:blipFill>
          <a:blip r:embed="rId6"/>
          <a:stretch>
            <a:fillRect/>
          </a:stretch>
        </p:blipFill>
        <p:spPr>
          <a:xfrm>
            <a:off x="6432890" y="819617"/>
            <a:ext cx="2789613" cy="1805725"/>
          </a:xfrm>
          <a:prstGeom prst="rect">
            <a:avLst/>
          </a:prstGeom>
        </p:spPr>
      </p:pic>
    </p:spTree>
    <p:extLst>
      <p:ext uri="{BB962C8B-B14F-4D97-AF65-F5344CB8AC3E}">
        <p14:creationId xmlns:p14="http://schemas.microsoft.com/office/powerpoint/2010/main" val="1729451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22" name="Google Shape;822;p78"/>
          <p:cNvSpPr txBox="1">
            <a:spLocks noGrp="1"/>
          </p:cNvSpPr>
          <p:nvPr>
            <p:ph type="title" idx="6"/>
          </p:nvPr>
        </p:nvSpPr>
        <p:spPr>
          <a:xfrm>
            <a:off x="525693" y="2416003"/>
            <a:ext cx="2304936" cy="4116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Oil &amp; Gas Exploration</a:t>
            </a:r>
            <a:endParaRPr sz="1600" dirty="0"/>
          </a:p>
        </p:txBody>
      </p:sp>
      <p:sp>
        <p:nvSpPr>
          <p:cNvPr id="823" name="Google Shape;823;p78"/>
          <p:cNvSpPr txBox="1">
            <a:spLocks noGrp="1"/>
          </p:cNvSpPr>
          <p:nvPr>
            <p:ph type="subTitle" idx="7"/>
          </p:nvPr>
        </p:nvSpPr>
        <p:spPr>
          <a:xfrm>
            <a:off x="562105" y="3113668"/>
            <a:ext cx="2377447" cy="177603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200" dirty="0"/>
              <a:t>Inspection of pipelines, underwater surveys, and monitoring of underwater infrastructure.</a:t>
            </a:r>
          </a:p>
          <a:p>
            <a:pPr marL="285750" lvl="0" indent="-285750" algn="l" rtl="0">
              <a:spcBef>
                <a:spcPts val="0"/>
              </a:spcBef>
              <a:spcAft>
                <a:spcPts val="0"/>
              </a:spcAft>
              <a:buFont typeface="Arial" panose="020B0604020202020204" pitchFamily="34" charset="0"/>
              <a:buChar char="•"/>
            </a:pPr>
            <a:endParaRPr lang="en-US" sz="1200" dirty="0"/>
          </a:p>
          <a:p>
            <a:pPr marL="285750" lvl="0" indent="-285750" algn="l" rtl="0">
              <a:spcBef>
                <a:spcPts val="0"/>
              </a:spcBef>
              <a:spcAft>
                <a:spcPts val="0"/>
              </a:spcAft>
              <a:buFont typeface="Arial" panose="020B0604020202020204" pitchFamily="34" charset="0"/>
              <a:buChar char="•"/>
            </a:pPr>
            <a:r>
              <a:rPr lang="en-US" sz="1200" dirty="0"/>
              <a:t>Subsea drilling, installation, and upkeep.</a:t>
            </a:r>
            <a:endParaRPr sz="1200" dirty="0"/>
          </a:p>
        </p:txBody>
      </p:sp>
      <p:sp>
        <p:nvSpPr>
          <p:cNvPr id="825" name="Google Shape;825;p78"/>
          <p:cNvSpPr txBox="1">
            <a:spLocks noGrp="1"/>
          </p:cNvSpPr>
          <p:nvPr>
            <p:ph type="title" idx="8"/>
          </p:nvPr>
        </p:nvSpPr>
        <p:spPr>
          <a:xfrm flipH="1">
            <a:off x="720000" y="146011"/>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Applications</a:t>
            </a:r>
            <a:endParaRPr dirty="0"/>
          </a:p>
        </p:txBody>
      </p:sp>
      <p:pic>
        <p:nvPicPr>
          <p:cNvPr id="3" name="Picture 2" descr="Timeline">
            <a:extLst>
              <a:ext uri="{FF2B5EF4-FFF2-40B4-BE49-F238E27FC236}">
                <a16:creationId xmlns:a16="http://schemas.microsoft.com/office/drawing/2014/main" id="{A7921ECD-8C42-BC5E-CFAE-1E61B4B0489E}"/>
              </a:ext>
            </a:extLst>
          </p:cNvPr>
          <p:cNvPicPr>
            <a:picLocks noChangeAspect="1"/>
          </p:cNvPicPr>
          <p:nvPr/>
        </p:nvPicPr>
        <p:blipFill>
          <a:blip r:embed="rId3"/>
          <a:stretch>
            <a:fillRect/>
          </a:stretch>
        </p:blipFill>
        <p:spPr>
          <a:xfrm>
            <a:off x="562105" y="983049"/>
            <a:ext cx="2304937" cy="12763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42CB5CBC-2805-24C9-1490-A251C0563676}"/>
              </a:ext>
            </a:extLst>
          </p:cNvPr>
          <p:cNvPicPr>
            <a:picLocks noChangeAspect="1"/>
          </p:cNvPicPr>
          <p:nvPr/>
        </p:nvPicPr>
        <p:blipFill>
          <a:blip r:embed="rId4"/>
          <a:srcRect/>
          <a:stretch/>
        </p:blipFill>
        <p:spPr>
          <a:xfrm>
            <a:off x="3287609" y="991461"/>
            <a:ext cx="2568782" cy="1278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Google Shape;822;p78">
            <a:extLst>
              <a:ext uri="{FF2B5EF4-FFF2-40B4-BE49-F238E27FC236}">
                <a16:creationId xmlns:a16="http://schemas.microsoft.com/office/drawing/2014/main" id="{795ABF72-C0EC-4303-CCDC-15FC5AE6DC98}"/>
              </a:ext>
            </a:extLst>
          </p:cNvPr>
          <p:cNvSpPr txBox="1">
            <a:spLocks/>
          </p:cNvSpPr>
          <p:nvPr/>
        </p:nvSpPr>
        <p:spPr>
          <a:xfrm>
            <a:off x="3103478" y="2491630"/>
            <a:ext cx="2937044" cy="5252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ulim Park"/>
              <a:buNone/>
              <a:defRPr sz="2000" b="0" i="0" u="none" strike="noStrike" cap="none">
                <a:solidFill>
                  <a:schemeClr val="dk1"/>
                </a:solidFill>
                <a:latin typeface="Kulim Park"/>
                <a:ea typeface="Kulim Park"/>
                <a:cs typeface="Kulim Park"/>
                <a:sym typeface="Kulim Park"/>
              </a:defRPr>
            </a:lvl1pPr>
            <a:lvl2pPr marR="0" lvl="1"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2pPr>
            <a:lvl3pPr marR="0" lvl="2"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3pPr>
            <a:lvl4pPr marR="0" lvl="3"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4pPr>
            <a:lvl5pPr marR="0" lvl="4"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5pPr>
            <a:lvl6pPr marR="0" lvl="5"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6pPr>
            <a:lvl7pPr marR="0" lvl="6"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7pPr>
            <a:lvl8pPr marR="0" lvl="7"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8pPr>
            <a:lvl9pPr marR="0" lvl="8"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9pPr>
          </a:lstStyle>
          <a:p>
            <a:r>
              <a:rPr lang="en-MY" sz="1600" dirty="0"/>
              <a:t>Oceanography &amp; Marine Biology</a:t>
            </a:r>
          </a:p>
        </p:txBody>
      </p:sp>
      <p:sp>
        <p:nvSpPr>
          <p:cNvPr id="18" name="Google Shape;823;p78">
            <a:extLst>
              <a:ext uri="{FF2B5EF4-FFF2-40B4-BE49-F238E27FC236}">
                <a16:creationId xmlns:a16="http://schemas.microsoft.com/office/drawing/2014/main" id="{41FC183C-B5B2-B333-2CC4-B3C443FCE361}"/>
              </a:ext>
            </a:extLst>
          </p:cNvPr>
          <p:cNvSpPr txBox="1">
            <a:spLocks/>
          </p:cNvSpPr>
          <p:nvPr/>
        </p:nvSpPr>
        <p:spPr>
          <a:xfrm>
            <a:off x="3287609" y="3113668"/>
            <a:ext cx="2625053" cy="1776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285750" indent="-285750" algn="l">
              <a:buFont typeface="Arial" panose="020B0604020202020204" pitchFamily="34" charset="0"/>
              <a:buChar char="•"/>
            </a:pPr>
            <a:r>
              <a:rPr lang="en-US" sz="1200" dirty="0"/>
              <a:t>Investigate undersea ecosystems.</a:t>
            </a:r>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sz="1200" dirty="0"/>
              <a:t>Gather samples.</a:t>
            </a:r>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sz="1200" dirty="0"/>
              <a:t>Keep an eye on the environment.</a:t>
            </a:r>
          </a:p>
        </p:txBody>
      </p:sp>
      <p:pic>
        <p:nvPicPr>
          <p:cNvPr id="19" name="Picture 18">
            <a:extLst>
              <a:ext uri="{FF2B5EF4-FFF2-40B4-BE49-F238E27FC236}">
                <a16:creationId xmlns:a16="http://schemas.microsoft.com/office/drawing/2014/main" id="{5317C248-9AA3-9747-B1A3-9E901B4E9252}"/>
              </a:ext>
            </a:extLst>
          </p:cNvPr>
          <p:cNvPicPr>
            <a:picLocks noChangeAspect="1"/>
          </p:cNvPicPr>
          <p:nvPr/>
        </p:nvPicPr>
        <p:blipFill>
          <a:blip r:embed="rId5"/>
          <a:srcRect/>
          <a:stretch/>
        </p:blipFill>
        <p:spPr>
          <a:xfrm>
            <a:off x="6271787" y="991461"/>
            <a:ext cx="2310108" cy="1285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Google Shape;822;p78">
            <a:extLst>
              <a:ext uri="{FF2B5EF4-FFF2-40B4-BE49-F238E27FC236}">
                <a16:creationId xmlns:a16="http://schemas.microsoft.com/office/drawing/2014/main" id="{7459B909-AD56-18F8-86E7-DFFD7A8F5159}"/>
              </a:ext>
            </a:extLst>
          </p:cNvPr>
          <p:cNvSpPr txBox="1">
            <a:spLocks/>
          </p:cNvSpPr>
          <p:nvPr/>
        </p:nvSpPr>
        <p:spPr>
          <a:xfrm>
            <a:off x="6287462" y="2416003"/>
            <a:ext cx="2304936" cy="4116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ulim Park"/>
              <a:buNone/>
              <a:defRPr sz="2000" b="0" i="0" u="none" strike="noStrike" cap="none">
                <a:solidFill>
                  <a:schemeClr val="dk1"/>
                </a:solidFill>
                <a:latin typeface="Kulim Park"/>
                <a:ea typeface="Kulim Park"/>
                <a:cs typeface="Kulim Park"/>
                <a:sym typeface="Kulim Park"/>
              </a:defRPr>
            </a:lvl1pPr>
            <a:lvl2pPr marR="0" lvl="1"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2pPr>
            <a:lvl3pPr marR="0" lvl="2"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3pPr>
            <a:lvl4pPr marR="0" lvl="3"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4pPr>
            <a:lvl5pPr marR="0" lvl="4"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5pPr>
            <a:lvl6pPr marR="0" lvl="5"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6pPr>
            <a:lvl7pPr marR="0" lvl="6"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7pPr>
            <a:lvl8pPr marR="0" lvl="7"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8pPr>
            <a:lvl9pPr marR="0" lvl="8"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9pPr>
          </a:lstStyle>
          <a:p>
            <a:r>
              <a:rPr lang="en-MY" sz="1600" dirty="0"/>
              <a:t>Search &amp; Rescue</a:t>
            </a:r>
          </a:p>
        </p:txBody>
      </p:sp>
      <p:sp>
        <p:nvSpPr>
          <p:cNvPr id="21" name="Google Shape;823;p78">
            <a:extLst>
              <a:ext uri="{FF2B5EF4-FFF2-40B4-BE49-F238E27FC236}">
                <a16:creationId xmlns:a16="http://schemas.microsoft.com/office/drawing/2014/main" id="{1DD7F7DE-3E13-9E64-13F3-0B900679018E}"/>
              </a:ext>
            </a:extLst>
          </p:cNvPr>
          <p:cNvSpPr txBox="1">
            <a:spLocks/>
          </p:cNvSpPr>
          <p:nvPr/>
        </p:nvSpPr>
        <p:spPr>
          <a:xfrm>
            <a:off x="6282290" y="3113668"/>
            <a:ext cx="2625053" cy="1776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285750" indent="-285750" algn="l">
              <a:buFont typeface="Arial" panose="020B0604020202020204" pitchFamily="34" charset="0"/>
              <a:buChar char="•"/>
            </a:pPr>
            <a:r>
              <a:rPr lang="en-US" sz="1200" dirty="0"/>
              <a:t>Operation of search and rescue in both freshwater and saltwater locations.</a:t>
            </a:r>
          </a:p>
          <a:p>
            <a:pPr marL="0" indent="0" algn="l"/>
            <a:endParaRPr lang="en-US" sz="1200" dirty="0"/>
          </a:p>
          <a:p>
            <a:pPr marL="285750" indent="-285750" algn="l">
              <a:buFont typeface="Arial" panose="020B0604020202020204" pitchFamily="34" charset="0"/>
              <a:buChar char="•"/>
            </a:pPr>
            <a:r>
              <a:rPr lang="en-US" sz="1200" dirty="0"/>
              <a:t>Helpful in deep water where human divers may be unable to operate safely.</a:t>
            </a:r>
          </a:p>
          <a:p>
            <a:pPr marL="285750" indent="-285750" algn="l">
              <a:buFont typeface="Arial" panose="020B0604020202020204" pitchFamily="34" charset="0"/>
              <a:buChar char="•"/>
            </a:pP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22" name="Google Shape;822;p78"/>
          <p:cNvSpPr txBox="1">
            <a:spLocks noGrp="1"/>
          </p:cNvSpPr>
          <p:nvPr>
            <p:ph type="title" idx="6"/>
          </p:nvPr>
        </p:nvSpPr>
        <p:spPr>
          <a:xfrm>
            <a:off x="619714" y="2435315"/>
            <a:ext cx="2304936" cy="41162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Military &amp; Defence</a:t>
            </a:r>
            <a:endParaRPr sz="1600" dirty="0"/>
          </a:p>
        </p:txBody>
      </p:sp>
      <p:sp>
        <p:nvSpPr>
          <p:cNvPr id="823" name="Google Shape;823;p78"/>
          <p:cNvSpPr txBox="1">
            <a:spLocks noGrp="1"/>
          </p:cNvSpPr>
          <p:nvPr>
            <p:ph type="subTitle" idx="7"/>
          </p:nvPr>
        </p:nvSpPr>
        <p:spPr>
          <a:xfrm>
            <a:off x="720000" y="3126626"/>
            <a:ext cx="2377447" cy="177603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200" dirty="0"/>
              <a:t>Mine detection and removal.</a:t>
            </a:r>
          </a:p>
          <a:p>
            <a:pPr marL="0" lvl="0" indent="0" algn="l" rtl="0">
              <a:spcBef>
                <a:spcPts val="0"/>
              </a:spcBef>
              <a:spcAft>
                <a:spcPts val="0"/>
              </a:spcAft>
            </a:pPr>
            <a:endParaRPr lang="en-US" sz="1200" dirty="0"/>
          </a:p>
          <a:p>
            <a:pPr marL="285750" lvl="0" indent="-285750" algn="l" rtl="0">
              <a:spcBef>
                <a:spcPts val="0"/>
              </a:spcBef>
              <a:spcAft>
                <a:spcPts val="0"/>
              </a:spcAft>
              <a:buFont typeface="Arial" panose="020B0604020202020204" pitchFamily="34" charset="0"/>
              <a:buChar char="•"/>
            </a:pPr>
            <a:r>
              <a:rPr lang="en-US" sz="1200" dirty="0"/>
              <a:t>Underwater surveillance.</a:t>
            </a:r>
          </a:p>
          <a:p>
            <a:pPr marL="0" lvl="0" indent="0" algn="l" rtl="0">
              <a:spcBef>
                <a:spcPts val="0"/>
              </a:spcBef>
              <a:spcAft>
                <a:spcPts val="0"/>
              </a:spcAft>
            </a:pPr>
            <a:endParaRPr lang="en-US" sz="1200" dirty="0"/>
          </a:p>
          <a:p>
            <a:pPr marL="285750" lvl="0" indent="-285750" algn="l" rtl="0">
              <a:spcBef>
                <a:spcPts val="0"/>
              </a:spcBef>
              <a:spcAft>
                <a:spcPts val="0"/>
              </a:spcAft>
              <a:buFont typeface="Arial" panose="020B0604020202020204" pitchFamily="34" charset="0"/>
              <a:buChar char="•"/>
            </a:pPr>
            <a:r>
              <a:rPr lang="en-US" sz="1200" dirty="0"/>
              <a:t>Search and recovery missions.</a:t>
            </a:r>
            <a:endParaRPr sz="1200" dirty="0"/>
          </a:p>
        </p:txBody>
      </p:sp>
      <p:sp>
        <p:nvSpPr>
          <p:cNvPr id="825" name="Google Shape;825;p78"/>
          <p:cNvSpPr txBox="1">
            <a:spLocks noGrp="1"/>
          </p:cNvSpPr>
          <p:nvPr>
            <p:ph type="title" idx="8"/>
          </p:nvPr>
        </p:nvSpPr>
        <p:spPr>
          <a:xfrm flipH="1">
            <a:off x="720000" y="108083"/>
            <a:ext cx="7704000" cy="65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Applications</a:t>
            </a:r>
            <a:endParaRPr dirty="0"/>
          </a:p>
        </p:txBody>
      </p:sp>
      <p:pic>
        <p:nvPicPr>
          <p:cNvPr id="3" name="Picture 2">
            <a:extLst>
              <a:ext uri="{FF2B5EF4-FFF2-40B4-BE49-F238E27FC236}">
                <a16:creationId xmlns:a16="http://schemas.microsoft.com/office/drawing/2014/main" id="{A7921ECD-8C42-BC5E-CFAE-1E61B4B0489E}"/>
              </a:ext>
            </a:extLst>
          </p:cNvPr>
          <p:cNvPicPr>
            <a:picLocks noChangeAspect="1"/>
          </p:cNvPicPr>
          <p:nvPr/>
        </p:nvPicPr>
        <p:blipFill>
          <a:blip r:embed="rId3"/>
          <a:srcRect/>
          <a:stretch/>
        </p:blipFill>
        <p:spPr>
          <a:xfrm>
            <a:off x="781876" y="928093"/>
            <a:ext cx="1980612" cy="13917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6" name="Picture 15">
            <a:extLst>
              <a:ext uri="{FF2B5EF4-FFF2-40B4-BE49-F238E27FC236}">
                <a16:creationId xmlns:a16="http://schemas.microsoft.com/office/drawing/2014/main" id="{42CB5CBC-2805-24C9-1490-A251C0563676}"/>
              </a:ext>
            </a:extLst>
          </p:cNvPr>
          <p:cNvPicPr>
            <a:picLocks noChangeAspect="1"/>
          </p:cNvPicPr>
          <p:nvPr/>
        </p:nvPicPr>
        <p:blipFill>
          <a:blip r:embed="rId4"/>
          <a:srcRect/>
          <a:stretch/>
        </p:blipFill>
        <p:spPr>
          <a:xfrm>
            <a:off x="3287609" y="931107"/>
            <a:ext cx="2447551" cy="137552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7" name="Google Shape;822;p78">
            <a:extLst>
              <a:ext uri="{FF2B5EF4-FFF2-40B4-BE49-F238E27FC236}">
                <a16:creationId xmlns:a16="http://schemas.microsoft.com/office/drawing/2014/main" id="{795ABF72-C0EC-4303-CCDC-15FC5AE6DC98}"/>
              </a:ext>
            </a:extLst>
          </p:cNvPr>
          <p:cNvSpPr txBox="1">
            <a:spLocks/>
          </p:cNvSpPr>
          <p:nvPr/>
        </p:nvSpPr>
        <p:spPr>
          <a:xfrm>
            <a:off x="3103478" y="2491630"/>
            <a:ext cx="2937044" cy="52524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ulim Park"/>
              <a:buNone/>
              <a:defRPr sz="2000" b="0" i="0" u="none" strike="noStrike" cap="none">
                <a:solidFill>
                  <a:schemeClr val="dk1"/>
                </a:solidFill>
                <a:latin typeface="Kulim Park"/>
                <a:ea typeface="Kulim Park"/>
                <a:cs typeface="Kulim Park"/>
                <a:sym typeface="Kulim Park"/>
              </a:defRPr>
            </a:lvl1pPr>
            <a:lvl2pPr marR="0" lvl="1"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2pPr>
            <a:lvl3pPr marR="0" lvl="2"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3pPr>
            <a:lvl4pPr marR="0" lvl="3"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4pPr>
            <a:lvl5pPr marR="0" lvl="4"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5pPr>
            <a:lvl6pPr marR="0" lvl="5"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6pPr>
            <a:lvl7pPr marR="0" lvl="6"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7pPr>
            <a:lvl8pPr marR="0" lvl="7"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8pPr>
            <a:lvl9pPr marR="0" lvl="8"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9pPr>
          </a:lstStyle>
          <a:p>
            <a:r>
              <a:rPr lang="en-MY" sz="1600" dirty="0"/>
              <a:t>Underwater Inspection &amp; Maintenance</a:t>
            </a:r>
          </a:p>
        </p:txBody>
      </p:sp>
      <p:sp>
        <p:nvSpPr>
          <p:cNvPr id="18" name="Google Shape;823;p78">
            <a:extLst>
              <a:ext uri="{FF2B5EF4-FFF2-40B4-BE49-F238E27FC236}">
                <a16:creationId xmlns:a16="http://schemas.microsoft.com/office/drawing/2014/main" id="{41FC183C-B5B2-B333-2CC4-B3C443FCE361}"/>
              </a:ext>
            </a:extLst>
          </p:cNvPr>
          <p:cNvSpPr txBox="1">
            <a:spLocks/>
          </p:cNvSpPr>
          <p:nvPr/>
        </p:nvSpPr>
        <p:spPr>
          <a:xfrm>
            <a:off x="3287609" y="3113668"/>
            <a:ext cx="2625053" cy="1776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285750" indent="-285750" algn="l">
              <a:buFont typeface="Arial" panose="020B0604020202020204" pitchFamily="34" charset="0"/>
              <a:buChar char="•"/>
            </a:pPr>
            <a:r>
              <a:rPr lang="en-US" sz="1200" dirty="0"/>
              <a:t>Check and repair underwater structures like dams, bridges, and offshore wind turbines.</a:t>
            </a:r>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sz="1200" dirty="0"/>
              <a:t>Underwater welding, cutting, and other types of maintenance.</a:t>
            </a:r>
          </a:p>
        </p:txBody>
      </p:sp>
      <p:pic>
        <p:nvPicPr>
          <p:cNvPr id="19" name="Picture 18">
            <a:extLst>
              <a:ext uri="{FF2B5EF4-FFF2-40B4-BE49-F238E27FC236}">
                <a16:creationId xmlns:a16="http://schemas.microsoft.com/office/drawing/2014/main" id="{5317C248-9AA3-9747-B1A3-9E901B4E9252}"/>
              </a:ext>
            </a:extLst>
          </p:cNvPr>
          <p:cNvPicPr>
            <a:picLocks noChangeAspect="1"/>
          </p:cNvPicPr>
          <p:nvPr/>
        </p:nvPicPr>
        <p:blipFill>
          <a:blip r:embed="rId5"/>
          <a:srcRect/>
          <a:stretch/>
        </p:blipFill>
        <p:spPr>
          <a:xfrm>
            <a:off x="6268855" y="928093"/>
            <a:ext cx="2447550" cy="13767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Google Shape;822;p78">
            <a:extLst>
              <a:ext uri="{FF2B5EF4-FFF2-40B4-BE49-F238E27FC236}">
                <a16:creationId xmlns:a16="http://schemas.microsoft.com/office/drawing/2014/main" id="{7459B909-AD56-18F8-86E7-DFFD7A8F5159}"/>
              </a:ext>
            </a:extLst>
          </p:cNvPr>
          <p:cNvSpPr txBox="1">
            <a:spLocks/>
          </p:cNvSpPr>
          <p:nvPr/>
        </p:nvSpPr>
        <p:spPr>
          <a:xfrm>
            <a:off x="6340162" y="2476637"/>
            <a:ext cx="2304936" cy="4116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500"/>
              <a:buFont typeface="Kulim Park"/>
              <a:buNone/>
              <a:defRPr sz="2000" b="0" i="0" u="none" strike="noStrike" cap="none">
                <a:solidFill>
                  <a:schemeClr val="dk1"/>
                </a:solidFill>
                <a:latin typeface="Kulim Park"/>
                <a:ea typeface="Kulim Park"/>
                <a:cs typeface="Kulim Park"/>
                <a:sym typeface="Kulim Park"/>
              </a:defRPr>
            </a:lvl1pPr>
            <a:lvl2pPr marR="0" lvl="1"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2pPr>
            <a:lvl3pPr marR="0" lvl="2"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3pPr>
            <a:lvl4pPr marR="0" lvl="3"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4pPr>
            <a:lvl5pPr marR="0" lvl="4"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5pPr>
            <a:lvl6pPr marR="0" lvl="5"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6pPr>
            <a:lvl7pPr marR="0" lvl="6"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7pPr>
            <a:lvl8pPr marR="0" lvl="7"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8pPr>
            <a:lvl9pPr marR="0" lvl="8" algn="r" rtl="0">
              <a:lnSpc>
                <a:spcPct val="100000"/>
              </a:lnSpc>
              <a:spcBef>
                <a:spcPts val="0"/>
              </a:spcBef>
              <a:spcAft>
                <a:spcPts val="0"/>
              </a:spcAft>
              <a:buClr>
                <a:schemeClr val="dk1"/>
              </a:buClr>
              <a:buSzPts val="2500"/>
              <a:buFont typeface="Kulim Park"/>
              <a:buNone/>
              <a:defRPr sz="2500" b="0" i="0" u="none" strike="noStrike" cap="none">
                <a:solidFill>
                  <a:schemeClr val="dk1"/>
                </a:solidFill>
                <a:latin typeface="Kulim Park"/>
                <a:ea typeface="Kulim Park"/>
                <a:cs typeface="Kulim Park"/>
                <a:sym typeface="Kulim Park"/>
              </a:defRPr>
            </a:lvl9pPr>
          </a:lstStyle>
          <a:p>
            <a:r>
              <a:rPr lang="en-MY" sz="1600" dirty="0"/>
              <a:t>Aquaculture</a:t>
            </a:r>
          </a:p>
        </p:txBody>
      </p:sp>
      <p:sp>
        <p:nvSpPr>
          <p:cNvPr id="21" name="Google Shape;823;p78">
            <a:extLst>
              <a:ext uri="{FF2B5EF4-FFF2-40B4-BE49-F238E27FC236}">
                <a16:creationId xmlns:a16="http://schemas.microsoft.com/office/drawing/2014/main" id="{1DD7F7DE-3E13-9E64-13F3-0B900679018E}"/>
              </a:ext>
            </a:extLst>
          </p:cNvPr>
          <p:cNvSpPr txBox="1">
            <a:spLocks/>
          </p:cNvSpPr>
          <p:nvPr/>
        </p:nvSpPr>
        <p:spPr>
          <a:xfrm>
            <a:off x="6282290" y="3113668"/>
            <a:ext cx="2625053" cy="1776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400"/>
              <a:buFont typeface="Manrope"/>
              <a:buNone/>
              <a:defRPr sz="1400" b="0" i="0" u="none" strike="noStrike" cap="none">
                <a:solidFill>
                  <a:schemeClr val="dk1"/>
                </a:solidFill>
                <a:latin typeface="Manrope"/>
                <a:ea typeface="Manrope"/>
                <a:cs typeface="Manrope"/>
                <a:sym typeface="Manrope"/>
              </a:defRPr>
            </a:lvl1pPr>
            <a:lvl2pPr marL="914400" marR="0" lvl="1"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2pPr>
            <a:lvl3pPr marL="1371600" marR="0" lvl="2"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3pPr>
            <a:lvl4pPr marL="1828800" marR="0" lvl="3"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4pPr>
            <a:lvl5pPr marL="2286000" marR="0" lvl="4"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5pPr>
            <a:lvl6pPr marL="2743200" marR="0" lvl="5"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6pPr>
            <a:lvl7pPr marL="3200400" marR="0" lvl="6"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7pPr>
            <a:lvl8pPr marL="3657600" marR="0" lvl="7"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8pPr>
            <a:lvl9pPr marL="4114800" marR="0" lvl="8" indent="-330200" algn="r" rtl="0">
              <a:lnSpc>
                <a:spcPct val="100000"/>
              </a:lnSpc>
              <a:spcBef>
                <a:spcPts val="0"/>
              </a:spcBef>
              <a:spcAft>
                <a:spcPts val="0"/>
              </a:spcAft>
              <a:buClr>
                <a:schemeClr val="dk1"/>
              </a:buClr>
              <a:buSzPts val="1600"/>
              <a:buFont typeface="Manrope"/>
              <a:buNone/>
              <a:defRPr sz="1600" b="0" i="0" u="none" strike="noStrike" cap="none">
                <a:solidFill>
                  <a:schemeClr val="dk1"/>
                </a:solidFill>
                <a:latin typeface="Manrope"/>
                <a:ea typeface="Manrope"/>
                <a:cs typeface="Manrope"/>
                <a:sym typeface="Manrope"/>
              </a:defRPr>
            </a:lvl9pPr>
          </a:lstStyle>
          <a:p>
            <a:pPr marL="285750" indent="-285750" algn="l">
              <a:buFont typeface="Arial" panose="020B0604020202020204" pitchFamily="34" charset="0"/>
              <a:buChar char="•"/>
            </a:pPr>
            <a:r>
              <a:rPr lang="en-US" sz="1200" dirty="0"/>
              <a:t>Inspection and surveillance of fish farms.</a:t>
            </a:r>
          </a:p>
          <a:p>
            <a:pPr marL="285750" indent="-285750" algn="l">
              <a:buFont typeface="Arial" panose="020B0604020202020204" pitchFamily="34" charset="0"/>
              <a:buChar char="•"/>
            </a:pPr>
            <a:endParaRPr lang="en-US" sz="1200" dirty="0"/>
          </a:p>
          <a:p>
            <a:pPr marL="285750" indent="-285750" algn="l">
              <a:buFont typeface="Arial" panose="020B0604020202020204" pitchFamily="34" charset="0"/>
              <a:buChar char="•"/>
            </a:pPr>
            <a:r>
              <a:rPr lang="en-US" sz="1200" dirty="0"/>
              <a:t>Observe the health and behaviour of fish.</a:t>
            </a:r>
          </a:p>
        </p:txBody>
      </p:sp>
    </p:spTree>
    <p:extLst>
      <p:ext uri="{BB962C8B-B14F-4D97-AF65-F5344CB8AC3E}">
        <p14:creationId xmlns:p14="http://schemas.microsoft.com/office/powerpoint/2010/main" val="2306140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8"/>
          <p:cNvSpPr txBox="1">
            <a:spLocks noGrp="1"/>
          </p:cNvSpPr>
          <p:nvPr>
            <p:ph type="title"/>
          </p:nvPr>
        </p:nvSpPr>
        <p:spPr>
          <a:xfrm>
            <a:off x="2674450" y="1710392"/>
            <a:ext cx="6349348" cy="1722716"/>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solidFill>
                  <a:schemeClr val="bg1"/>
                </a:solidFill>
              </a:rPr>
              <a:t>MAIN COMPONENTS OF THE VEHICLE</a:t>
            </a:r>
            <a:endParaRPr dirty="0"/>
          </a:p>
        </p:txBody>
      </p:sp>
      <p:sp>
        <p:nvSpPr>
          <p:cNvPr id="676" name="Google Shape;676;p68"/>
          <p:cNvSpPr txBox="1">
            <a:spLocks noGrp="1"/>
          </p:cNvSpPr>
          <p:nvPr>
            <p:ph type="title" idx="2"/>
          </p:nvPr>
        </p:nvSpPr>
        <p:spPr>
          <a:xfrm>
            <a:off x="1095916" y="2010000"/>
            <a:ext cx="1498200" cy="112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1778207267"/>
      </p:ext>
    </p:extLst>
  </p:cSld>
  <p:clrMapOvr>
    <a:masterClrMapping/>
  </p:clrMapOvr>
</p:sld>
</file>

<file path=ppt/theme/theme1.xml><?xml version="1.0" encoding="utf-8"?>
<a:theme xmlns:a="http://schemas.openxmlformats.org/drawingml/2006/main" name="Minimalist Korean Aesthetic Pitch Deck by Slidesgo">
  <a:themeElements>
    <a:clrScheme name="Simple Light">
      <a:dk1>
        <a:srgbClr val="1E1E1E"/>
      </a:dk1>
      <a:lt1>
        <a:srgbClr val="664B34"/>
      </a:lt1>
      <a:dk2>
        <a:srgbClr val="887C62"/>
      </a:dk2>
      <a:lt2>
        <a:srgbClr val="D4CBBB"/>
      </a:lt2>
      <a:accent1>
        <a:srgbClr val="E7E2D6"/>
      </a:accent1>
      <a:accent2>
        <a:srgbClr val="F3F3F3"/>
      </a:accent2>
      <a:accent3>
        <a:srgbClr val="E2B0A6"/>
      </a:accent3>
      <a:accent4>
        <a:srgbClr val="FFFFFF"/>
      </a:accent4>
      <a:accent5>
        <a:srgbClr val="FFFFFF"/>
      </a:accent5>
      <a:accent6>
        <a:srgbClr val="FFFFFF"/>
      </a:accent6>
      <a:hlink>
        <a:srgbClr val="1E1E1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1500</TotalTime>
  <Words>2674</Words>
  <Application>Microsoft Office PowerPoint</Application>
  <PresentationFormat>On-screen Show (16:9)</PresentationFormat>
  <Paragraphs>329</Paragraphs>
  <Slides>44</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Roboto</vt:lpstr>
      <vt:lpstr>Arial</vt:lpstr>
      <vt:lpstr>Barlow</vt:lpstr>
      <vt:lpstr>Kulim Park</vt:lpstr>
      <vt:lpstr>Kulim Park SemiBold</vt:lpstr>
      <vt:lpstr>Manrope</vt:lpstr>
      <vt:lpstr>Minimalist Korean Aesthetic Pitch Deck by Slidesgo</vt:lpstr>
      <vt:lpstr>  ASSIGNMENT 1 :  ROV</vt:lpstr>
      <vt:lpstr>HISTORY OF ROV</vt:lpstr>
      <vt:lpstr>Early 1960’s by NOTS Pasadena Lab and SSC Pasific</vt:lpstr>
      <vt:lpstr>Year 1973 by NOTS Pasadena Lab and SSC Pasific</vt:lpstr>
      <vt:lpstr>Year 2012 by US NAVSEA</vt:lpstr>
      <vt:lpstr>Latest Invention Up To This Day</vt:lpstr>
      <vt:lpstr>Oil &amp; Gas Exploration</vt:lpstr>
      <vt:lpstr>Military &amp; Defence</vt:lpstr>
      <vt:lpstr>MAIN COMPONENTS OF THE VEHICLE</vt:lpstr>
      <vt:lpstr>i. Hull Design</vt:lpstr>
      <vt:lpstr>i. Hull Design</vt:lpstr>
      <vt:lpstr>i. Hull Design</vt:lpstr>
      <vt:lpstr>i. Hull Design</vt:lpstr>
      <vt:lpstr>ii. Propulsion System</vt:lpstr>
      <vt:lpstr>ii. Propulsion System</vt:lpstr>
      <vt:lpstr>ii. Propulsion System</vt:lpstr>
      <vt:lpstr>ii. Propulsion System</vt:lpstr>
      <vt:lpstr>iii. Navigation System &amp; Control</vt:lpstr>
      <vt:lpstr>iii. Navigation System &amp; Control</vt:lpstr>
      <vt:lpstr>iii. Navigation System &amp; Control</vt:lpstr>
      <vt:lpstr>iii. Navigation System &amp; Control</vt:lpstr>
      <vt:lpstr>iii. Navigation System &amp; Control</vt:lpstr>
      <vt:lpstr>iii. Navigation System &amp; Control</vt:lpstr>
      <vt:lpstr>iv. Data Collection (Payload)</vt:lpstr>
      <vt:lpstr>iv. Data Collection (Payload)</vt:lpstr>
      <vt:lpstr>iv. Data Collection (Payload)</vt:lpstr>
      <vt:lpstr>iv. Data Collection (Payload)</vt:lpstr>
      <vt:lpstr>iv. Data Collection (Payload)</vt:lpstr>
      <vt:lpstr>iv. Data Collection (Payload)</vt:lpstr>
      <vt:lpstr>iv. Data Collection (Payload)</vt:lpstr>
      <vt:lpstr>v. Data Transmission (Communication)</vt:lpstr>
      <vt:lpstr>v. Data Transmission (Communication)</vt:lpstr>
      <vt:lpstr>v. Data Transmission (Communication)</vt:lpstr>
      <vt:lpstr>v. Data Transmission (Communication)</vt:lpstr>
      <vt:lpstr>v. Data Transmission (Communication)</vt:lpstr>
      <vt:lpstr>v. Data Transmission (Communication)</vt:lpstr>
      <vt:lpstr>v. Data Transmission (Communication)</vt:lpstr>
      <vt:lpstr>v. Data Transmission (Communication)</vt:lpstr>
      <vt:lpstr>vi. Power Management</vt:lpstr>
      <vt:lpstr>vi. Power Management</vt:lpstr>
      <vt:lpstr>vi. Power Management</vt:lpstr>
      <vt:lpstr>vi. Power Management</vt:lpstr>
      <vt:lpstr>vi. Power Management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KOREAN AESTHETIC PITCH DECK</dc:title>
  <cp:lastModifiedBy>MIDanish Danish</cp:lastModifiedBy>
  <cp:revision>2</cp:revision>
  <dcterms:modified xsi:type="dcterms:W3CDTF">2023-03-14T08:21:41Z</dcterms:modified>
</cp:coreProperties>
</file>